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64350"/>
  <p:notesSz cx="9144000" cy="686435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697220" y="3514852"/>
            <a:ext cx="889635" cy="395605"/>
          </a:xfrm>
          <a:custGeom>
            <a:avLst/>
            <a:gdLst/>
            <a:ahLst/>
            <a:cxnLst/>
            <a:rect l="l" t="t" r="r" b="b"/>
            <a:pathLst>
              <a:path w="889634" h="395604">
                <a:moveTo>
                  <a:pt x="288289" y="0"/>
                </a:moveTo>
                <a:lnTo>
                  <a:pt x="0" y="395224"/>
                </a:lnTo>
                <a:lnTo>
                  <a:pt x="889253" y="395224"/>
                </a:lnTo>
                <a:lnTo>
                  <a:pt x="288289" y="0"/>
                </a:lnTo>
                <a:close/>
              </a:path>
            </a:pathLst>
          </a:custGeom>
          <a:solidFill>
            <a:srgbClr val="2531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6604266"/>
            <a:ext cx="3525520" cy="255904"/>
          </a:xfrm>
          <a:custGeom>
            <a:avLst/>
            <a:gdLst/>
            <a:ahLst/>
            <a:cxnLst/>
            <a:rect l="l" t="t" r="r" b="b"/>
            <a:pathLst>
              <a:path w="3525520" h="255904">
                <a:moveTo>
                  <a:pt x="0" y="255320"/>
                </a:moveTo>
                <a:lnTo>
                  <a:pt x="3525012" y="255320"/>
                </a:lnTo>
                <a:lnTo>
                  <a:pt x="3525012" y="0"/>
                </a:lnTo>
                <a:lnTo>
                  <a:pt x="0" y="0"/>
                </a:lnTo>
                <a:lnTo>
                  <a:pt x="0" y="255320"/>
                </a:lnTo>
                <a:close/>
              </a:path>
            </a:pathLst>
          </a:custGeom>
          <a:solidFill>
            <a:srgbClr val="C6D2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517900" y="0"/>
            <a:ext cx="5136515" cy="6850380"/>
          </a:xfrm>
          <a:custGeom>
            <a:avLst/>
            <a:gdLst/>
            <a:ahLst/>
            <a:cxnLst/>
            <a:rect l="l" t="t" r="r" b="b"/>
            <a:pathLst>
              <a:path w="5136515" h="6850380">
                <a:moveTo>
                  <a:pt x="5136453" y="0"/>
                </a:moveTo>
                <a:lnTo>
                  <a:pt x="0" y="0"/>
                </a:lnTo>
                <a:lnTo>
                  <a:pt x="0" y="6850134"/>
                </a:lnTo>
                <a:lnTo>
                  <a:pt x="5136453" y="0"/>
                </a:lnTo>
                <a:close/>
              </a:path>
            </a:pathLst>
          </a:custGeom>
          <a:solidFill>
            <a:srgbClr val="C6D2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3900690"/>
            <a:ext cx="4564380" cy="2703830"/>
          </a:xfrm>
          <a:custGeom>
            <a:avLst/>
            <a:gdLst/>
            <a:ahLst/>
            <a:cxnLst/>
            <a:rect l="l" t="t" r="r" b="b"/>
            <a:pathLst>
              <a:path w="4564380" h="2703829">
                <a:moveTo>
                  <a:pt x="0" y="2703576"/>
                </a:moveTo>
                <a:lnTo>
                  <a:pt x="4564253" y="2703576"/>
                </a:lnTo>
                <a:lnTo>
                  <a:pt x="4564253" y="0"/>
                </a:lnTo>
                <a:lnTo>
                  <a:pt x="0" y="0"/>
                </a:lnTo>
                <a:lnTo>
                  <a:pt x="0" y="2703576"/>
                </a:lnTo>
                <a:close/>
              </a:path>
            </a:pathLst>
          </a:custGeom>
          <a:solidFill>
            <a:srgbClr val="3E52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4561840" y="3900677"/>
            <a:ext cx="2027555" cy="2703830"/>
          </a:xfrm>
          <a:custGeom>
            <a:avLst/>
            <a:gdLst/>
            <a:ahLst/>
            <a:cxnLst/>
            <a:rect l="l" t="t" r="r" b="b"/>
            <a:pathLst>
              <a:path w="2027554" h="2703829">
                <a:moveTo>
                  <a:pt x="2027301" y="0"/>
                </a:moveTo>
                <a:lnTo>
                  <a:pt x="0" y="0"/>
                </a:lnTo>
                <a:lnTo>
                  <a:pt x="0" y="2703639"/>
                </a:lnTo>
                <a:lnTo>
                  <a:pt x="2027301" y="0"/>
                </a:lnTo>
                <a:close/>
              </a:path>
            </a:pathLst>
          </a:custGeom>
          <a:solidFill>
            <a:srgbClr val="3E52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6946900" y="6599301"/>
            <a:ext cx="394335" cy="175260"/>
          </a:xfrm>
          <a:custGeom>
            <a:avLst/>
            <a:gdLst/>
            <a:ahLst/>
            <a:cxnLst/>
            <a:rect l="l" t="t" r="r" b="b"/>
            <a:pathLst>
              <a:path w="394334" h="175259">
                <a:moveTo>
                  <a:pt x="394080" y="0"/>
                </a:moveTo>
                <a:lnTo>
                  <a:pt x="0" y="0"/>
                </a:lnTo>
                <a:lnTo>
                  <a:pt x="266319" y="175244"/>
                </a:lnTo>
                <a:lnTo>
                  <a:pt x="394080" y="0"/>
                </a:lnTo>
                <a:close/>
              </a:path>
            </a:pathLst>
          </a:custGeom>
          <a:solidFill>
            <a:srgbClr val="D26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7774685" y="5965007"/>
            <a:ext cx="1369695" cy="232410"/>
          </a:xfrm>
          <a:custGeom>
            <a:avLst/>
            <a:gdLst/>
            <a:ahLst/>
            <a:cxnLst/>
            <a:rect l="l" t="t" r="r" b="b"/>
            <a:pathLst>
              <a:path w="1369695" h="232410">
                <a:moveTo>
                  <a:pt x="0" y="232096"/>
                </a:moveTo>
                <a:lnTo>
                  <a:pt x="1369314" y="232096"/>
                </a:lnTo>
                <a:lnTo>
                  <a:pt x="1369314" y="0"/>
                </a:lnTo>
                <a:lnTo>
                  <a:pt x="0" y="0"/>
                </a:lnTo>
                <a:lnTo>
                  <a:pt x="0" y="232096"/>
                </a:lnTo>
                <a:close/>
              </a:path>
            </a:pathLst>
          </a:custGeom>
          <a:solidFill>
            <a:srgbClr val="C6D2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7774685" y="6603263"/>
            <a:ext cx="1369695" cy="256540"/>
          </a:xfrm>
          <a:custGeom>
            <a:avLst/>
            <a:gdLst/>
            <a:ahLst/>
            <a:cxnLst/>
            <a:rect l="l" t="t" r="r" b="b"/>
            <a:pathLst>
              <a:path w="1369695" h="256540">
                <a:moveTo>
                  <a:pt x="0" y="256258"/>
                </a:moveTo>
                <a:lnTo>
                  <a:pt x="1369314" y="256258"/>
                </a:lnTo>
                <a:lnTo>
                  <a:pt x="1369314" y="0"/>
                </a:lnTo>
                <a:lnTo>
                  <a:pt x="0" y="0"/>
                </a:lnTo>
                <a:lnTo>
                  <a:pt x="0" y="256258"/>
                </a:lnTo>
                <a:close/>
              </a:path>
            </a:pathLst>
          </a:custGeom>
          <a:solidFill>
            <a:srgbClr val="C6D2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7106411" y="5965012"/>
            <a:ext cx="671195" cy="894715"/>
          </a:xfrm>
          <a:custGeom>
            <a:avLst/>
            <a:gdLst/>
            <a:ahLst/>
            <a:cxnLst/>
            <a:rect l="l" t="t" r="r" b="b"/>
            <a:pathLst>
              <a:path w="671195" h="894715">
                <a:moveTo>
                  <a:pt x="670941" y="0"/>
                </a:moveTo>
                <a:lnTo>
                  <a:pt x="0" y="894593"/>
                </a:lnTo>
                <a:lnTo>
                  <a:pt x="670941" y="894593"/>
                </a:lnTo>
                <a:lnTo>
                  <a:pt x="670941" y="0"/>
                </a:lnTo>
                <a:close/>
              </a:path>
            </a:pathLst>
          </a:custGeom>
          <a:solidFill>
            <a:srgbClr val="C6D2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7248017" y="6197104"/>
            <a:ext cx="1896110" cy="406400"/>
          </a:xfrm>
          <a:custGeom>
            <a:avLst/>
            <a:gdLst/>
            <a:ahLst/>
            <a:cxnLst/>
            <a:rect l="l" t="t" r="r" b="b"/>
            <a:pathLst>
              <a:path w="1896109" h="406400">
                <a:moveTo>
                  <a:pt x="0" y="406158"/>
                </a:moveTo>
                <a:lnTo>
                  <a:pt x="1895982" y="406158"/>
                </a:lnTo>
                <a:lnTo>
                  <a:pt x="1895982" y="0"/>
                </a:lnTo>
                <a:lnTo>
                  <a:pt x="0" y="0"/>
                </a:lnTo>
                <a:lnTo>
                  <a:pt x="0" y="406158"/>
                </a:lnTo>
                <a:close/>
              </a:path>
            </a:pathLst>
          </a:custGeom>
          <a:solidFill>
            <a:srgbClr val="FF9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6949820" y="6197079"/>
            <a:ext cx="304800" cy="406400"/>
          </a:xfrm>
          <a:custGeom>
            <a:avLst/>
            <a:gdLst/>
            <a:ahLst/>
            <a:cxnLst/>
            <a:rect l="l" t="t" r="r" b="b"/>
            <a:pathLst>
              <a:path w="304800" h="406400">
                <a:moveTo>
                  <a:pt x="304546" y="0"/>
                </a:moveTo>
                <a:lnTo>
                  <a:pt x="0" y="406171"/>
                </a:lnTo>
                <a:lnTo>
                  <a:pt x="304546" y="406171"/>
                </a:lnTo>
                <a:lnTo>
                  <a:pt x="304546" y="0"/>
                </a:lnTo>
                <a:close/>
              </a:path>
            </a:pathLst>
          </a:custGeom>
          <a:solidFill>
            <a:srgbClr val="FF9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213303" y="1164463"/>
            <a:ext cx="2312670" cy="482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rgbClr val="006FC0"/>
                </a:solidFill>
                <a:latin typeface="Droid Sans Fallback"/>
                <a:cs typeface="Droid Sans Fallb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0" y="4715332"/>
            <a:ext cx="9144000" cy="757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Droid Sans Fallback"/>
                <a:cs typeface="Droid Sans Fallb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Noto Sans Mono CJK JP Regular"/>
                <a:cs typeface="Noto Sans Mono CJK JP Regular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Droid Sans Fallback"/>
                <a:cs typeface="Droid Sans Fallb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8800"/>
            <a:ext cx="3977640" cy="4530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8800"/>
            <a:ext cx="3977640" cy="4530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8/27/2019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Droid Sans Fallback"/>
                <a:cs typeface="Droid Sans Fallb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8/27/2019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8/27/2019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292596" y="168655"/>
            <a:ext cx="779780" cy="346710"/>
          </a:xfrm>
          <a:custGeom>
            <a:avLst/>
            <a:gdLst/>
            <a:ahLst/>
            <a:cxnLst/>
            <a:rect l="l" t="t" r="r" b="b"/>
            <a:pathLst>
              <a:path w="779779" h="346709">
                <a:moveTo>
                  <a:pt x="252856" y="0"/>
                </a:moveTo>
                <a:lnTo>
                  <a:pt x="0" y="346456"/>
                </a:lnTo>
                <a:lnTo>
                  <a:pt x="779779" y="346456"/>
                </a:lnTo>
                <a:lnTo>
                  <a:pt x="252856" y="0"/>
                </a:lnTo>
                <a:close/>
              </a:path>
            </a:pathLst>
          </a:custGeom>
          <a:solidFill>
            <a:srgbClr val="2531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" y="669747"/>
            <a:ext cx="9143996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bg1"/>
                </a:solidFill>
                <a:latin typeface="Droid Sans Fallback"/>
                <a:cs typeface="Droid Sans Fallb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5602" y="2504058"/>
            <a:ext cx="8692794" cy="2223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Noto Sans Mono CJK JP Regular"/>
                <a:cs typeface="Noto Sans Mono CJK JP Regular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83845"/>
            <a:ext cx="2926080" cy="34321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83845"/>
            <a:ext cx="2103120" cy="34321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85405" y="6286727"/>
            <a:ext cx="248920" cy="224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544434" y="877188"/>
            <a:ext cx="1299845" cy="577850"/>
          </a:xfrm>
          <a:custGeom>
            <a:avLst/>
            <a:gdLst/>
            <a:ahLst/>
            <a:cxnLst/>
            <a:rect l="l" t="t" r="r" b="b"/>
            <a:pathLst>
              <a:path w="1299845" h="577850">
                <a:moveTo>
                  <a:pt x="421386" y="0"/>
                </a:moveTo>
                <a:lnTo>
                  <a:pt x="0" y="577342"/>
                </a:lnTo>
                <a:lnTo>
                  <a:pt x="1299337" y="577342"/>
                </a:lnTo>
                <a:lnTo>
                  <a:pt x="421386" y="0"/>
                </a:lnTo>
                <a:close/>
              </a:path>
            </a:pathLst>
          </a:custGeom>
          <a:solidFill>
            <a:srgbClr val="2531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3525520" cy="1455420"/>
          </a:xfrm>
          <a:custGeom>
            <a:avLst/>
            <a:gdLst/>
            <a:ahLst/>
            <a:cxnLst/>
            <a:rect l="l" t="t" r="r" b="b"/>
            <a:pathLst>
              <a:path w="3525520" h="1455420">
                <a:moveTo>
                  <a:pt x="0" y="1454848"/>
                </a:moveTo>
                <a:lnTo>
                  <a:pt x="3525012" y="1454848"/>
                </a:lnTo>
                <a:lnTo>
                  <a:pt x="3525012" y="0"/>
                </a:lnTo>
                <a:lnTo>
                  <a:pt x="0" y="0"/>
                </a:lnTo>
                <a:lnTo>
                  <a:pt x="0" y="1454848"/>
                </a:lnTo>
                <a:close/>
              </a:path>
            </a:pathLst>
          </a:custGeom>
          <a:solidFill>
            <a:srgbClr val="C6D2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5404865"/>
            <a:ext cx="3525520" cy="1454785"/>
          </a:xfrm>
          <a:custGeom>
            <a:avLst/>
            <a:gdLst/>
            <a:ahLst/>
            <a:cxnLst/>
            <a:rect l="l" t="t" r="r" b="b"/>
            <a:pathLst>
              <a:path w="3525520" h="1454784">
                <a:moveTo>
                  <a:pt x="0" y="1454721"/>
                </a:moveTo>
                <a:lnTo>
                  <a:pt x="3525012" y="1454721"/>
                </a:lnTo>
                <a:lnTo>
                  <a:pt x="3525012" y="0"/>
                </a:lnTo>
                <a:lnTo>
                  <a:pt x="0" y="0"/>
                </a:lnTo>
                <a:lnTo>
                  <a:pt x="0" y="1454721"/>
                </a:lnTo>
                <a:close/>
              </a:path>
            </a:pathLst>
          </a:custGeom>
          <a:solidFill>
            <a:srgbClr val="C6D2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517900" y="0"/>
            <a:ext cx="5136515" cy="6850380"/>
          </a:xfrm>
          <a:custGeom>
            <a:avLst/>
            <a:gdLst/>
            <a:ahLst/>
            <a:cxnLst/>
            <a:rect l="l" t="t" r="r" b="b"/>
            <a:pathLst>
              <a:path w="5136515" h="6850380">
                <a:moveTo>
                  <a:pt x="5136453" y="0"/>
                </a:moveTo>
                <a:lnTo>
                  <a:pt x="0" y="0"/>
                </a:lnTo>
                <a:lnTo>
                  <a:pt x="0" y="6850134"/>
                </a:lnTo>
                <a:lnTo>
                  <a:pt x="5136453" y="0"/>
                </a:lnTo>
                <a:close/>
              </a:path>
            </a:pathLst>
          </a:custGeom>
          <a:solidFill>
            <a:srgbClr val="C6D2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1454784"/>
            <a:ext cx="5888990" cy="3950335"/>
          </a:xfrm>
          <a:custGeom>
            <a:avLst/>
            <a:gdLst/>
            <a:ahLst/>
            <a:cxnLst/>
            <a:rect l="l" t="t" r="r" b="b"/>
            <a:pathLst>
              <a:path w="5888990" h="3950335">
                <a:moveTo>
                  <a:pt x="0" y="3950080"/>
                </a:moveTo>
                <a:lnTo>
                  <a:pt x="5888990" y="3950080"/>
                </a:lnTo>
                <a:lnTo>
                  <a:pt x="5888990" y="0"/>
                </a:lnTo>
                <a:lnTo>
                  <a:pt x="0" y="0"/>
                </a:lnTo>
                <a:lnTo>
                  <a:pt x="0" y="3950080"/>
                </a:lnTo>
                <a:close/>
              </a:path>
            </a:pathLst>
          </a:custGeom>
          <a:solidFill>
            <a:srgbClr val="3E52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885560" y="1454784"/>
            <a:ext cx="2962275" cy="3950335"/>
          </a:xfrm>
          <a:custGeom>
            <a:avLst/>
            <a:gdLst/>
            <a:ahLst/>
            <a:cxnLst/>
            <a:rect l="l" t="t" r="r" b="b"/>
            <a:pathLst>
              <a:path w="2962275" h="3950335">
                <a:moveTo>
                  <a:pt x="2961893" y="0"/>
                </a:moveTo>
                <a:lnTo>
                  <a:pt x="0" y="0"/>
                </a:lnTo>
                <a:lnTo>
                  <a:pt x="0" y="3950080"/>
                </a:lnTo>
                <a:lnTo>
                  <a:pt x="2961893" y="0"/>
                </a:lnTo>
                <a:close/>
              </a:path>
            </a:pathLst>
          </a:custGeom>
          <a:solidFill>
            <a:srgbClr val="3E52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677284" y="6108001"/>
            <a:ext cx="394335" cy="175260"/>
          </a:xfrm>
          <a:custGeom>
            <a:avLst/>
            <a:gdLst/>
            <a:ahLst/>
            <a:cxnLst/>
            <a:rect l="l" t="t" r="r" b="b"/>
            <a:pathLst>
              <a:path w="394335" h="175260">
                <a:moveTo>
                  <a:pt x="394207" y="0"/>
                </a:moveTo>
                <a:lnTo>
                  <a:pt x="0" y="0"/>
                </a:lnTo>
                <a:lnTo>
                  <a:pt x="266318" y="175247"/>
                </a:lnTo>
                <a:lnTo>
                  <a:pt x="394207" y="0"/>
                </a:lnTo>
                <a:close/>
              </a:path>
            </a:pathLst>
          </a:custGeom>
          <a:solidFill>
            <a:srgbClr val="D26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977766" y="5705792"/>
            <a:ext cx="5166360" cy="406400"/>
          </a:xfrm>
          <a:custGeom>
            <a:avLst/>
            <a:gdLst/>
            <a:ahLst/>
            <a:cxnLst/>
            <a:rect l="l" t="t" r="r" b="b"/>
            <a:pathLst>
              <a:path w="5166359" h="406400">
                <a:moveTo>
                  <a:pt x="0" y="406158"/>
                </a:moveTo>
                <a:lnTo>
                  <a:pt x="5166232" y="406158"/>
                </a:lnTo>
                <a:lnTo>
                  <a:pt x="5166232" y="0"/>
                </a:lnTo>
                <a:lnTo>
                  <a:pt x="0" y="0"/>
                </a:lnTo>
                <a:lnTo>
                  <a:pt x="0" y="406158"/>
                </a:lnTo>
                <a:close/>
              </a:path>
            </a:pathLst>
          </a:custGeom>
          <a:solidFill>
            <a:srgbClr val="FF9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680205" y="5705779"/>
            <a:ext cx="304800" cy="406400"/>
          </a:xfrm>
          <a:custGeom>
            <a:avLst/>
            <a:gdLst/>
            <a:ahLst/>
            <a:cxnLst/>
            <a:rect l="l" t="t" r="r" b="b"/>
            <a:pathLst>
              <a:path w="304800" h="406400">
                <a:moveTo>
                  <a:pt x="304546" y="0"/>
                </a:moveTo>
                <a:lnTo>
                  <a:pt x="0" y="406171"/>
                </a:lnTo>
                <a:lnTo>
                  <a:pt x="304546" y="406171"/>
                </a:lnTo>
                <a:lnTo>
                  <a:pt x="304546" y="0"/>
                </a:lnTo>
                <a:close/>
              </a:path>
            </a:pathLst>
          </a:custGeom>
          <a:solidFill>
            <a:srgbClr val="FF9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18540" y="2636977"/>
            <a:ext cx="5782260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zh-TW" altLang="en-US" sz="4800" spc="-5" dirty="0">
                <a:solidFill>
                  <a:srgbClr val="FFFFFF"/>
                </a:solidFill>
                <a:latin typeface="Droid Sans Fallback"/>
                <a:cs typeface="Droid Sans Fallback"/>
              </a:rPr>
              <a:t>中華</a:t>
            </a:r>
            <a:r>
              <a:rPr sz="4800" spc="-5" dirty="0" err="1" smtClean="0">
                <a:solidFill>
                  <a:srgbClr val="FFFFFF"/>
                </a:solidFill>
                <a:latin typeface="Droid Sans Fallback"/>
                <a:cs typeface="Droid Sans Fallback"/>
              </a:rPr>
              <a:t>大學</a:t>
            </a:r>
            <a:endParaRPr sz="4800" dirty="0">
              <a:latin typeface="Droid Sans Fallback"/>
              <a:cs typeface="Droid Sans Fallback"/>
            </a:endParaRPr>
          </a:p>
          <a:p>
            <a:pPr marL="12700">
              <a:lnSpc>
                <a:spcPct val="100000"/>
              </a:lnSpc>
            </a:pPr>
            <a:r>
              <a:rPr sz="4800" dirty="0" err="1" smtClean="0">
                <a:solidFill>
                  <a:srgbClr val="FFFF00"/>
                </a:solidFill>
                <a:latin typeface="Droid Sans Fallback"/>
                <a:cs typeface="Droid Sans Fallback"/>
              </a:rPr>
              <a:t>研</a:t>
            </a:r>
            <a:r>
              <a:rPr sz="4800" spc="-5" dirty="0" err="1" smtClean="0">
                <a:solidFill>
                  <a:srgbClr val="FFFF00"/>
                </a:solidFill>
                <a:latin typeface="Droid Sans Fallback"/>
                <a:cs typeface="Droid Sans Fallback"/>
              </a:rPr>
              <a:t>究</a:t>
            </a:r>
            <a:r>
              <a:rPr sz="4800" dirty="0" err="1" smtClean="0">
                <a:solidFill>
                  <a:srgbClr val="FFFF00"/>
                </a:solidFill>
                <a:latin typeface="Droid Sans Fallback"/>
                <a:cs typeface="Droid Sans Fallback"/>
              </a:rPr>
              <a:t>獎助生</a:t>
            </a:r>
            <a:r>
              <a:rPr lang="zh-TW" altLang="en-US" sz="4800" dirty="0" smtClean="0">
                <a:solidFill>
                  <a:srgbClr val="FFFF00"/>
                </a:solidFill>
                <a:latin typeface="Droid Sans Fallback"/>
                <a:cs typeface="Droid Sans Fallback"/>
              </a:rPr>
              <a:t>相關</a:t>
            </a:r>
            <a:r>
              <a:rPr sz="4800" dirty="0" err="1" smtClean="0">
                <a:solidFill>
                  <a:srgbClr val="FFFF00"/>
                </a:solidFill>
                <a:latin typeface="Droid Sans Fallback"/>
                <a:cs typeface="Droid Sans Fallback"/>
              </a:rPr>
              <a:t>說明</a:t>
            </a:r>
            <a:endParaRPr sz="4800" dirty="0">
              <a:solidFill>
                <a:srgbClr val="FFFF00"/>
              </a:solidFill>
              <a:latin typeface="Droid Sans Fallback"/>
              <a:cs typeface="Droid Sans Fallbac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723638" y="5607507"/>
            <a:ext cx="348107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 err="1">
                <a:latin typeface="Noto Sans Mono CJK JP Regular"/>
                <a:cs typeface="Noto Sans Mono CJK JP Regular"/>
              </a:rPr>
              <a:t>研發處</a:t>
            </a:r>
            <a:r>
              <a:rPr sz="3200" spc="-80" dirty="0">
                <a:latin typeface="Noto Sans Mono CJK JP Regular"/>
                <a:cs typeface="Noto Sans Mono CJK JP Regular"/>
              </a:rPr>
              <a:t> </a:t>
            </a:r>
            <a:r>
              <a:rPr lang="zh-TW" altLang="en-US" sz="3200" spc="-80" dirty="0" smtClean="0">
                <a:latin typeface="Noto Sans Mono CJK JP Regular"/>
                <a:cs typeface="Noto Sans Mono CJK JP Regular"/>
              </a:rPr>
              <a:t>企劃管理</a:t>
            </a:r>
            <a:r>
              <a:rPr sz="3200" dirty="0" smtClean="0">
                <a:latin typeface="Noto Sans Mono CJK JP Regular"/>
                <a:cs typeface="Noto Sans Mono CJK JP Regular"/>
              </a:rPr>
              <a:t>組</a:t>
            </a:r>
            <a:endParaRPr sz="3200" dirty="0">
              <a:latin typeface="Noto Sans Mono CJK JP Regular"/>
              <a:cs typeface="Noto Sans Mono CJK JP Regular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956297" y="6184798"/>
            <a:ext cx="11296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35" dirty="0" smtClean="0">
                <a:latin typeface="Arial"/>
                <a:cs typeface="Arial"/>
              </a:rPr>
              <a:t>201</a:t>
            </a:r>
            <a:r>
              <a:rPr lang="en-US" altLang="zh-TW" sz="1800" spc="-35" dirty="0" smtClean="0">
                <a:latin typeface="Arial"/>
                <a:cs typeface="Arial"/>
              </a:rPr>
              <a:t>8</a:t>
            </a:r>
            <a:r>
              <a:rPr sz="1800" spc="-35" dirty="0" smtClean="0">
                <a:latin typeface="Arial"/>
                <a:cs typeface="Arial"/>
              </a:rPr>
              <a:t>/</a:t>
            </a:r>
            <a:r>
              <a:rPr lang="en-US" altLang="zh-TW" sz="1800" spc="-35" dirty="0" smtClean="0">
                <a:latin typeface="Arial"/>
                <a:cs typeface="Arial"/>
              </a:rPr>
              <a:t>10</a:t>
            </a:r>
            <a:r>
              <a:rPr sz="1800" spc="-35" dirty="0" smtClean="0">
                <a:latin typeface="Arial"/>
                <a:cs typeface="Arial"/>
              </a:rPr>
              <a:t>/</a:t>
            </a:r>
            <a:r>
              <a:rPr lang="en-US" altLang="zh-TW" sz="1800" spc="-35" dirty="0" smtClean="0">
                <a:latin typeface="Arial"/>
                <a:cs typeface="Arial"/>
              </a:rPr>
              <a:t>31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" y="126"/>
            <a:ext cx="5434330" cy="508000"/>
          </a:xfrm>
          <a:custGeom>
            <a:avLst/>
            <a:gdLst/>
            <a:ahLst/>
            <a:cxnLst/>
            <a:rect l="l" t="t" r="r" b="b"/>
            <a:pathLst>
              <a:path w="5434330" h="508000">
                <a:moveTo>
                  <a:pt x="0" y="507974"/>
                </a:moveTo>
                <a:lnTo>
                  <a:pt x="5434330" y="507974"/>
                </a:lnTo>
                <a:lnTo>
                  <a:pt x="5434330" y="0"/>
                </a:lnTo>
                <a:lnTo>
                  <a:pt x="0" y="0"/>
                </a:lnTo>
                <a:lnTo>
                  <a:pt x="0" y="507974"/>
                </a:lnTo>
                <a:close/>
              </a:path>
            </a:pathLst>
          </a:custGeom>
          <a:solidFill>
            <a:srgbClr val="C6D2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" y="1537334"/>
            <a:ext cx="5434330" cy="233045"/>
          </a:xfrm>
          <a:custGeom>
            <a:avLst/>
            <a:gdLst/>
            <a:ahLst/>
            <a:cxnLst/>
            <a:rect l="l" t="t" r="r" b="b"/>
            <a:pathLst>
              <a:path w="5434330" h="233044">
                <a:moveTo>
                  <a:pt x="0" y="232917"/>
                </a:moveTo>
                <a:lnTo>
                  <a:pt x="5434330" y="232917"/>
                </a:lnTo>
                <a:lnTo>
                  <a:pt x="5434330" y="0"/>
                </a:lnTo>
                <a:lnTo>
                  <a:pt x="0" y="0"/>
                </a:lnTo>
                <a:lnTo>
                  <a:pt x="0" y="232917"/>
                </a:lnTo>
                <a:close/>
              </a:path>
            </a:pathLst>
          </a:custGeom>
          <a:solidFill>
            <a:srgbClr val="C6D2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28869" y="0"/>
            <a:ext cx="1327785" cy="1770380"/>
          </a:xfrm>
          <a:custGeom>
            <a:avLst/>
            <a:gdLst/>
            <a:ahLst/>
            <a:cxnLst/>
            <a:rect l="l" t="t" r="r" b="b"/>
            <a:pathLst>
              <a:path w="1327784" h="1770380">
                <a:moveTo>
                  <a:pt x="1327277" y="0"/>
                </a:moveTo>
                <a:lnTo>
                  <a:pt x="0" y="0"/>
                </a:lnTo>
                <a:lnTo>
                  <a:pt x="0" y="1770252"/>
                </a:lnTo>
                <a:lnTo>
                  <a:pt x="1327277" y="0"/>
                </a:lnTo>
                <a:close/>
              </a:path>
            </a:pathLst>
          </a:custGeom>
          <a:solidFill>
            <a:srgbClr val="C6D2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-2" y="508101"/>
            <a:ext cx="6304280" cy="1029335"/>
          </a:xfrm>
          <a:custGeom>
            <a:avLst/>
            <a:gdLst/>
            <a:ahLst/>
            <a:cxnLst/>
            <a:rect l="l" t="t" r="r" b="b"/>
            <a:pathLst>
              <a:path w="6304280" h="1029335">
                <a:moveTo>
                  <a:pt x="0" y="1029233"/>
                </a:moveTo>
                <a:lnTo>
                  <a:pt x="6303899" y="1029233"/>
                </a:lnTo>
                <a:lnTo>
                  <a:pt x="6303899" y="0"/>
                </a:lnTo>
                <a:lnTo>
                  <a:pt x="0" y="0"/>
                </a:lnTo>
                <a:lnTo>
                  <a:pt x="0" y="1029233"/>
                </a:lnTo>
                <a:close/>
              </a:path>
            </a:pathLst>
          </a:custGeom>
          <a:solidFill>
            <a:srgbClr val="3E52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300723" y="508126"/>
            <a:ext cx="772160" cy="1029335"/>
          </a:xfrm>
          <a:custGeom>
            <a:avLst/>
            <a:gdLst/>
            <a:ahLst/>
            <a:cxnLst/>
            <a:rect l="l" t="t" r="r" b="b"/>
            <a:pathLst>
              <a:path w="772159" h="1029335">
                <a:moveTo>
                  <a:pt x="771651" y="0"/>
                </a:moveTo>
                <a:lnTo>
                  <a:pt x="0" y="0"/>
                </a:lnTo>
                <a:lnTo>
                  <a:pt x="0" y="1029208"/>
                </a:lnTo>
                <a:lnTo>
                  <a:pt x="771651" y="0"/>
                </a:lnTo>
                <a:close/>
              </a:path>
            </a:pathLst>
          </a:custGeom>
          <a:solidFill>
            <a:srgbClr val="3E52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946900" y="6599301"/>
            <a:ext cx="394335" cy="175260"/>
          </a:xfrm>
          <a:custGeom>
            <a:avLst/>
            <a:gdLst/>
            <a:ahLst/>
            <a:cxnLst/>
            <a:rect l="l" t="t" r="r" b="b"/>
            <a:pathLst>
              <a:path w="394334" h="175259">
                <a:moveTo>
                  <a:pt x="394080" y="0"/>
                </a:moveTo>
                <a:lnTo>
                  <a:pt x="0" y="0"/>
                </a:lnTo>
                <a:lnTo>
                  <a:pt x="266319" y="175244"/>
                </a:lnTo>
                <a:lnTo>
                  <a:pt x="394080" y="0"/>
                </a:lnTo>
                <a:close/>
              </a:path>
            </a:pathLst>
          </a:custGeom>
          <a:solidFill>
            <a:srgbClr val="D26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774685" y="5965007"/>
            <a:ext cx="1369695" cy="232410"/>
          </a:xfrm>
          <a:custGeom>
            <a:avLst/>
            <a:gdLst/>
            <a:ahLst/>
            <a:cxnLst/>
            <a:rect l="l" t="t" r="r" b="b"/>
            <a:pathLst>
              <a:path w="1369695" h="232410">
                <a:moveTo>
                  <a:pt x="0" y="232096"/>
                </a:moveTo>
                <a:lnTo>
                  <a:pt x="1369314" y="232096"/>
                </a:lnTo>
                <a:lnTo>
                  <a:pt x="1369314" y="0"/>
                </a:lnTo>
                <a:lnTo>
                  <a:pt x="0" y="0"/>
                </a:lnTo>
                <a:lnTo>
                  <a:pt x="0" y="232096"/>
                </a:lnTo>
                <a:close/>
              </a:path>
            </a:pathLst>
          </a:custGeom>
          <a:solidFill>
            <a:srgbClr val="C6D2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774685" y="6603263"/>
            <a:ext cx="1369695" cy="256540"/>
          </a:xfrm>
          <a:custGeom>
            <a:avLst/>
            <a:gdLst/>
            <a:ahLst/>
            <a:cxnLst/>
            <a:rect l="l" t="t" r="r" b="b"/>
            <a:pathLst>
              <a:path w="1369695" h="256540">
                <a:moveTo>
                  <a:pt x="0" y="256258"/>
                </a:moveTo>
                <a:lnTo>
                  <a:pt x="1369314" y="256258"/>
                </a:lnTo>
                <a:lnTo>
                  <a:pt x="1369314" y="0"/>
                </a:lnTo>
                <a:lnTo>
                  <a:pt x="0" y="0"/>
                </a:lnTo>
                <a:lnTo>
                  <a:pt x="0" y="256258"/>
                </a:lnTo>
                <a:close/>
              </a:path>
            </a:pathLst>
          </a:custGeom>
          <a:solidFill>
            <a:srgbClr val="C6D2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106411" y="5965012"/>
            <a:ext cx="671195" cy="894715"/>
          </a:xfrm>
          <a:custGeom>
            <a:avLst/>
            <a:gdLst/>
            <a:ahLst/>
            <a:cxnLst/>
            <a:rect l="l" t="t" r="r" b="b"/>
            <a:pathLst>
              <a:path w="671195" h="894715">
                <a:moveTo>
                  <a:pt x="670941" y="0"/>
                </a:moveTo>
                <a:lnTo>
                  <a:pt x="0" y="894593"/>
                </a:lnTo>
                <a:lnTo>
                  <a:pt x="670941" y="894593"/>
                </a:lnTo>
                <a:lnTo>
                  <a:pt x="670941" y="0"/>
                </a:lnTo>
                <a:close/>
              </a:path>
            </a:pathLst>
          </a:custGeom>
          <a:solidFill>
            <a:srgbClr val="C6D2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248017" y="6197104"/>
            <a:ext cx="1896110" cy="406400"/>
          </a:xfrm>
          <a:custGeom>
            <a:avLst/>
            <a:gdLst/>
            <a:ahLst/>
            <a:cxnLst/>
            <a:rect l="l" t="t" r="r" b="b"/>
            <a:pathLst>
              <a:path w="1896109" h="406400">
                <a:moveTo>
                  <a:pt x="0" y="406158"/>
                </a:moveTo>
                <a:lnTo>
                  <a:pt x="1895982" y="406158"/>
                </a:lnTo>
                <a:lnTo>
                  <a:pt x="1895982" y="0"/>
                </a:lnTo>
                <a:lnTo>
                  <a:pt x="0" y="0"/>
                </a:lnTo>
                <a:lnTo>
                  <a:pt x="0" y="406158"/>
                </a:lnTo>
                <a:close/>
              </a:path>
            </a:pathLst>
          </a:custGeom>
          <a:solidFill>
            <a:srgbClr val="FF9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949820" y="6197079"/>
            <a:ext cx="304800" cy="406400"/>
          </a:xfrm>
          <a:custGeom>
            <a:avLst/>
            <a:gdLst/>
            <a:ahLst/>
            <a:cxnLst/>
            <a:rect l="l" t="t" r="r" b="b"/>
            <a:pathLst>
              <a:path w="304800" h="406400">
                <a:moveTo>
                  <a:pt x="304546" y="0"/>
                </a:moveTo>
                <a:lnTo>
                  <a:pt x="0" y="406171"/>
                </a:lnTo>
                <a:lnTo>
                  <a:pt x="304546" y="406171"/>
                </a:lnTo>
                <a:lnTo>
                  <a:pt x="304546" y="0"/>
                </a:lnTo>
                <a:close/>
              </a:path>
            </a:pathLst>
          </a:custGeom>
          <a:solidFill>
            <a:srgbClr val="FF9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1" y="669747"/>
            <a:ext cx="630428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8755">
              <a:lnSpc>
                <a:spcPct val="100000"/>
              </a:lnSpc>
              <a:spcBef>
                <a:spcPts val="105"/>
              </a:spcBef>
            </a:pPr>
            <a:r>
              <a:rPr dirty="0"/>
              <a:t>其他有關加保商業保險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  <p:sp>
        <p:nvSpPr>
          <p:cNvPr id="14" name="object 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502284" marR="5080" indent="-457200">
              <a:lnSpc>
                <a:spcPts val="2950"/>
              </a:lnSpc>
              <a:spcBef>
                <a:spcPts val="535"/>
              </a:spcBef>
              <a:buClr>
                <a:srgbClr val="C6D2E6"/>
              </a:buClr>
              <a:buFont typeface="Wingdings"/>
              <a:buChar char=""/>
              <a:tabLst>
                <a:tab pos="501650" algn="l"/>
                <a:tab pos="502284" algn="l"/>
              </a:tabLst>
            </a:pPr>
            <a:r>
              <a:rPr spc="5" dirty="0"/>
              <a:t>不</a:t>
            </a:r>
            <a:r>
              <a:rPr spc="-5" dirty="0"/>
              <a:t>補助經</a:t>
            </a:r>
            <a:r>
              <a:rPr dirty="0"/>
              <a:t>費</a:t>
            </a:r>
            <a:r>
              <a:rPr spc="-5" dirty="0"/>
              <a:t>所聘</a:t>
            </a:r>
            <a:r>
              <a:rPr dirty="0"/>
              <a:t>任之</a:t>
            </a:r>
            <a:r>
              <a:rPr spc="-5" dirty="0"/>
              <a:t>獎助生</a:t>
            </a:r>
            <a:r>
              <a:rPr spc="10" dirty="0"/>
              <a:t>，</a:t>
            </a:r>
            <a:r>
              <a:rPr spc="-5" dirty="0"/>
              <a:t>計畫主</a:t>
            </a:r>
            <a:r>
              <a:rPr dirty="0"/>
              <a:t>持人</a:t>
            </a:r>
            <a:r>
              <a:rPr spc="-5" dirty="0"/>
              <a:t>仍須</a:t>
            </a:r>
            <a:r>
              <a:rPr spc="5" dirty="0">
                <a:solidFill>
                  <a:srgbClr val="C00000"/>
                </a:solidFill>
              </a:rPr>
              <a:t>自行 </a:t>
            </a:r>
            <a:r>
              <a:rPr dirty="0"/>
              <a:t>為</a:t>
            </a:r>
            <a:r>
              <a:rPr spc="-5" dirty="0"/>
              <a:t>其研究</a:t>
            </a:r>
            <a:r>
              <a:rPr dirty="0"/>
              <a:t>獎</a:t>
            </a:r>
            <a:r>
              <a:rPr spc="-5" dirty="0"/>
              <a:t>助生辦</a:t>
            </a:r>
            <a:r>
              <a:rPr dirty="0"/>
              <a:t>理</a:t>
            </a:r>
            <a:r>
              <a:rPr spc="-5" dirty="0"/>
              <a:t>商業保</a:t>
            </a:r>
            <a:r>
              <a:rPr dirty="0"/>
              <a:t>險</a:t>
            </a:r>
            <a:r>
              <a:rPr spc="-5" dirty="0"/>
              <a:t>，</a:t>
            </a:r>
            <a:r>
              <a:rPr spc="15" dirty="0"/>
              <a:t>並</a:t>
            </a:r>
            <a:r>
              <a:rPr spc="-5" dirty="0"/>
              <a:t>由</a:t>
            </a:r>
            <a:r>
              <a:rPr dirty="0"/>
              <a:t>計</a:t>
            </a:r>
            <a:r>
              <a:rPr spc="-5" dirty="0"/>
              <a:t>畫經</a:t>
            </a:r>
            <a:r>
              <a:rPr dirty="0"/>
              <a:t>費核</a:t>
            </a:r>
            <a:r>
              <a:rPr spc="-5" dirty="0"/>
              <a:t>銷。</a:t>
            </a:r>
          </a:p>
          <a:p>
            <a:pPr marL="32384">
              <a:lnSpc>
                <a:spcPct val="100000"/>
              </a:lnSpc>
              <a:buClr>
                <a:srgbClr val="C6D2E6"/>
              </a:buClr>
              <a:buFont typeface="Wingdings"/>
              <a:buChar char=""/>
            </a:pPr>
            <a:endParaRPr spc="-5" dirty="0"/>
          </a:p>
          <a:p>
            <a:pPr marL="502284" marR="492759" indent="-457200">
              <a:lnSpc>
                <a:spcPts val="3000"/>
              </a:lnSpc>
              <a:spcBef>
                <a:spcPts val="1785"/>
              </a:spcBef>
              <a:buClr>
                <a:srgbClr val="C6D2E6"/>
              </a:buClr>
              <a:buFont typeface="Wingdings"/>
              <a:buChar char=""/>
              <a:tabLst>
                <a:tab pos="501650" algn="l"/>
                <a:tab pos="502284" algn="l"/>
              </a:tabLst>
            </a:pPr>
            <a:r>
              <a:rPr spc="5" dirty="0"/>
              <a:t>各計畫</a:t>
            </a:r>
            <a:r>
              <a:rPr dirty="0"/>
              <a:t>主持</a:t>
            </a:r>
            <a:r>
              <a:rPr spc="-5" dirty="0"/>
              <a:t>人應</a:t>
            </a:r>
            <a:r>
              <a:rPr dirty="0"/>
              <a:t>及</a:t>
            </a:r>
            <a:r>
              <a:rPr spc="5" dirty="0"/>
              <a:t>早</a:t>
            </a:r>
            <a:r>
              <a:rPr spc="-5" dirty="0"/>
              <a:t>規</a:t>
            </a:r>
            <a:r>
              <a:rPr dirty="0"/>
              <a:t>劃</a:t>
            </a:r>
            <a:r>
              <a:rPr spc="-5" dirty="0"/>
              <a:t>研究</a:t>
            </a:r>
            <a:r>
              <a:rPr dirty="0"/>
              <a:t>獎</a:t>
            </a:r>
            <a:r>
              <a:rPr spc="-5" dirty="0"/>
              <a:t>助</a:t>
            </a:r>
            <a:r>
              <a:rPr spc="5" dirty="0"/>
              <a:t>生之</a:t>
            </a:r>
            <a:r>
              <a:rPr spc="-5" dirty="0"/>
              <a:t>聘期</a:t>
            </a:r>
            <a:r>
              <a:rPr spc="-85" dirty="0">
                <a:latin typeface="Arial"/>
                <a:cs typeface="Arial"/>
              </a:rPr>
              <a:t>(</a:t>
            </a:r>
            <a:r>
              <a:rPr spc="5" dirty="0"/>
              <a:t>保</a:t>
            </a:r>
            <a:r>
              <a:rPr spc="-5" dirty="0"/>
              <a:t>期</a:t>
            </a:r>
            <a:r>
              <a:rPr spc="-80" dirty="0">
                <a:latin typeface="Arial"/>
                <a:cs typeface="Arial"/>
              </a:rPr>
              <a:t>) </a:t>
            </a:r>
            <a:r>
              <a:rPr dirty="0"/>
              <a:t>且不可任意</a:t>
            </a:r>
            <a:r>
              <a:rPr spc="-5" dirty="0"/>
              <a:t>變動</a:t>
            </a:r>
            <a:r>
              <a:rPr spc="-785" dirty="0"/>
              <a:t> </a:t>
            </a:r>
            <a:r>
              <a:rPr spc="-5" dirty="0"/>
              <a:t>。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3525520" cy="1700466"/>
          </a:xfrm>
          <a:prstGeom prst="rect">
            <a:avLst/>
          </a:prstGeom>
          <a:solidFill>
            <a:srgbClr val="C6D2E6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4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4050" dirty="0">
              <a:latin typeface="Times New Roman"/>
              <a:cs typeface="Times New Roman"/>
            </a:endParaRPr>
          </a:p>
          <a:p>
            <a:pPr marL="558800">
              <a:lnSpc>
                <a:spcPct val="100000"/>
              </a:lnSpc>
            </a:pPr>
            <a:r>
              <a:rPr lang="zh-TW" altLang="en-US" sz="3000" dirty="0">
                <a:solidFill>
                  <a:srgbClr val="006FC0"/>
                </a:solidFill>
                <a:latin typeface="Droid Sans Fallback"/>
                <a:cs typeface="Droid Sans Fallback"/>
              </a:rPr>
              <a:t>中華</a:t>
            </a:r>
            <a:r>
              <a:rPr sz="3000" dirty="0" err="1" smtClean="0">
                <a:solidFill>
                  <a:srgbClr val="006FC0"/>
                </a:solidFill>
                <a:latin typeface="Droid Sans Fallback"/>
                <a:cs typeface="Droid Sans Fallback"/>
              </a:rPr>
              <a:t>大學</a:t>
            </a:r>
            <a:r>
              <a:rPr sz="3000" dirty="0" err="1">
                <a:solidFill>
                  <a:srgbClr val="006FC0"/>
                </a:solidFill>
                <a:latin typeface="Droid Sans Fallback"/>
                <a:cs typeface="Droid Sans Fallback"/>
              </a:rPr>
              <a:t>－研究</a:t>
            </a:r>
            <a:endParaRPr sz="3000" dirty="0">
              <a:latin typeface="Droid Sans Fallback"/>
              <a:cs typeface="Droid Sans Fallback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xfrm>
            <a:off x="3200400" y="1229152"/>
            <a:ext cx="2349297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獎助生說明會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0" y="4715332"/>
            <a:ext cx="456438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54990">
              <a:lnSpc>
                <a:spcPct val="100000"/>
              </a:lnSpc>
              <a:spcBef>
                <a:spcPts val="100"/>
              </a:spcBef>
            </a:pPr>
            <a:r>
              <a:rPr sz="4800" spc="-5" dirty="0">
                <a:solidFill>
                  <a:srgbClr val="FF9700"/>
                </a:solidFill>
                <a:latin typeface="Droid Sans Fallback"/>
                <a:cs typeface="Droid Sans Fallback"/>
              </a:rPr>
              <a:t>感恩聆聽</a:t>
            </a:r>
            <a:endParaRPr sz="4800">
              <a:latin typeface="Droid Sans Fallback"/>
              <a:cs typeface="Droid Sans Fallback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" y="126"/>
            <a:ext cx="5434330" cy="508000"/>
          </a:xfrm>
          <a:custGeom>
            <a:avLst/>
            <a:gdLst/>
            <a:ahLst/>
            <a:cxnLst/>
            <a:rect l="l" t="t" r="r" b="b"/>
            <a:pathLst>
              <a:path w="5434330" h="508000">
                <a:moveTo>
                  <a:pt x="0" y="507974"/>
                </a:moveTo>
                <a:lnTo>
                  <a:pt x="5434330" y="507974"/>
                </a:lnTo>
                <a:lnTo>
                  <a:pt x="5434330" y="0"/>
                </a:lnTo>
                <a:lnTo>
                  <a:pt x="0" y="0"/>
                </a:lnTo>
                <a:lnTo>
                  <a:pt x="0" y="507974"/>
                </a:lnTo>
                <a:close/>
              </a:path>
            </a:pathLst>
          </a:custGeom>
          <a:solidFill>
            <a:srgbClr val="C6D2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" y="1537334"/>
            <a:ext cx="5434330" cy="233045"/>
          </a:xfrm>
          <a:custGeom>
            <a:avLst/>
            <a:gdLst/>
            <a:ahLst/>
            <a:cxnLst/>
            <a:rect l="l" t="t" r="r" b="b"/>
            <a:pathLst>
              <a:path w="5434330" h="233044">
                <a:moveTo>
                  <a:pt x="0" y="232917"/>
                </a:moveTo>
                <a:lnTo>
                  <a:pt x="5434330" y="232917"/>
                </a:lnTo>
                <a:lnTo>
                  <a:pt x="5434330" y="0"/>
                </a:lnTo>
                <a:lnTo>
                  <a:pt x="0" y="0"/>
                </a:lnTo>
                <a:lnTo>
                  <a:pt x="0" y="232917"/>
                </a:lnTo>
                <a:close/>
              </a:path>
            </a:pathLst>
          </a:custGeom>
          <a:solidFill>
            <a:srgbClr val="C6D2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28869" y="0"/>
            <a:ext cx="1327785" cy="1770380"/>
          </a:xfrm>
          <a:custGeom>
            <a:avLst/>
            <a:gdLst/>
            <a:ahLst/>
            <a:cxnLst/>
            <a:rect l="l" t="t" r="r" b="b"/>
            <a:pathLst>
              <a:path w="1327784" h="1770380">
                <a:moveTo>
                  <a:pt x="1327277" y="0"/>
                </a:moveTo>
                <a:lnTo>
                  <a:pt x="0" y="0"/>
                </a:lnTo>
                <a:lnTo>
                  <a:pt x="0" y="1770252"/>
                </a:lnTo>
                <a:lnTo>
                  <a:pt x="1327277" y="0"/>
                </a:lnTo>
                <a:close/>
              </a:path>
            </a:pathLst>
          </a:custGeom>
          <a:solidFill>
            <a:srgbClr val="C6D2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-2" y="508101"/>
            <a:ext cx="6304280" cy="1029335"/>
          </a:xfrm>
          <a:custGeom>
            <a:avLst/>
            <a:gdLst/>
            <a:ahLst/>
            <a:cxnLst/>
            <a:rect l="l" t="t" r="r" b="b"/>
            <a:pathLst>
              <a:path w="6304280" h="1029335">
                <a:moveTo>
                  <a:pt x="0" y="1029233"/>
                </a:moveTo>
                <a:lnTo>
                  <a:pt x="6303899" y="1029233"/>
                </a:lnTo>
                <a:lnTo>
                  <a:pt x="6303899" y="0"/>
                </a:lnTo>
                <a:lnTo>
                  <a:pt x="0" y="0"/>
                </a:lnTo>
                <a:lnTo>
                  <a:pt x="0" y="1029233"/>
                </a:lnTo>
                <a:close/>
              </a:path>
            </a:pathLst>
          </a:custGeom>
          <a:solidFill>
            <a:srgbClr val="3E52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300723" y="508126"/>
            <a:ext cx="772160" cy="1029335"/>
          </a:xfrm>
          <a:custGeom>
            <a:avLst/>
            <a:gdLst/>
            <a:ahLst/>
            <a:cxnLst/>
            <a:rect l="l" t="t" r="r" b="b"/>
            <a:pathLst>
              <a:path w="772159" h="1029335">
                <a:moveTo>
                  <a:pt x="771651" y="0"/>
                </a:moveTo>
                <a:lnTo>
                  <a:pt x="0" y="0"/>
                </a:lnTo>
                <a:lnTo>
                  <a:pt x="0" y="1029208"/>
                </a:lnTo>
                <a:lnTo>
                  <a:pt x="771651" y="0"/>
                </a:lnTo>
                <a:close/>
              </a:path>
            </a:pathLst>
          </a:custGeom>
          <a:solidFill>
            <a:srgbClr val="3E52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946900" y="6599301"/>
            <a:ext cx="394335" cy="175260"/>
          </a:xfrm>
          <a:custGeom>
            <a:avLst/>
            <a:gdLst/>
            <a:ahLst/>
            <a:cxnLst/>
            <a:rect l="l" t="t" r="r" b="b"/>
            <a:pathLst>
              <a:path w="394334" h="175259">
                <a:moveTo>
                  <a:pt x="394080" y="0"/>
                </a:moveTo>
                <a:lnTo>
                  <a:pt x="0" y="0"/>
                </a:lnTo>
                <a:lnTo>
                  <a:pt x="266319" y="175244"/>
                </a:lnTo>
                <a:lnTo>
                  <a:pt x="394080" y="0"/>
                </a:lnTo>
                <a:close/>
              </a:path>
            </a:pathLst>
          </a:custGeom>
          <a:solidFill>
            <a:srgbClr val="D26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774685" y="5965007"/>
            <a:ext cx="1369695" cy="232410"/>
          </a:xfrm>
          <a:custGeom>
            <a:avLst/>
            <a:gdLst/>
            <a:ahLst/>
            <a:cxnLst/>
            <a:rect l="l" t="t" r="r" b="b"/>
            <a:pathLst>
              <a:path w="1369695" h="232410">
                <a:moveTo>
                  <a:pt x="0" y="232096"/>
                </a:moveTo>
                <a:lnTo>
                  <a:pt x="1369314" y="232096"/>
                </a:lnTo>
                <a:lnTo>
                  <a:pt x="1369314" y="0"/>
                </a:lnTo>
                <a:lnTo>
                  <a:pt x="0" y="0"/>
                </a:lnTo>
                <a:lnTo>
                  <a:pt x="0" y="232096"/>
                </a:lnTo>
                <a:close/>
              </a:path>
            </a:pathLst>
          </a:custGeom>
          <a:solidFill>
            <a:srgbClr val="C6D2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774685" y="6603263"/>
            <a:ext cx="1369695" cy="256540"/>
          </a:xfrm>
          <a:custGeom>
            <a:avLst/>
            <a:gdLst/>
            <a:ahLst/>
            <a:cxnLst/>
            <a:rect l="l" t="t" r="r" b="b"/>
            <a:pathLst>
              <a:path w="1369695" h="256540">
                <a:moveTo>
                  <a:pt x="0" y="256258"/>
                </a:moveTo>
                <a:lnTo>
                  <a:pt x="1369314" y="256258"/>
                </a:lnTo>
                <a:lnTo>
                  <a:pt x="1369314" y="0"/>
                </a:lnTo>
                <a:lnTo>
                  <a:pt x="0" y="0"/>
                </a:lnTo>
                <a:lnTo>
                  <a:pt x="0" y="256258"/>
                </a:lnTo>
                <a:close/>
              </a:path>
            </a:pathLst>
          </a:custGeom>
          <a:solidFill>
            <a:srgbClr val="C6D2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106411" y="5965012"/>
            <a:ext cx="671195" cy="894715"/>
          </a:xfrm>
          <a:custGeom>
            <a:avLst/>
            <a:gdLst/>
            <a:ahLst/>
            <a:cxnLst/>
            <a:rect l="l" t="t" r="r" b="b"/>
            <a:pathLst>
              <a:path w="671195" h="894715">
                <a:moveTo>
                  <a:pt x="670941" y="0"/>
                </a:moveTo>
                <a:lnTo>
                  <a:pt x="0" y="894593"/>
                </a:lnTo>
                <a:lnTo>
                  <a:pt x="670941" y="894593"/>
                </a:lnTo>
                <a:lnTo>
                  <a:pt x="670941" y="0"/>
                </a:lnTo>
                <a:close/>
              </a:path>
            </a:pathLst>
          </a:custGeom>
          <a:solidFill>
            <a:srgbClr val="C6D2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248017" y="6197104"/>
            <a:ext cx="1896110" cy="406400"/>
          </a:xfrm>
          <a:custGeom>
            <a:avLst/>
            <a:gdLst/>
            <a:ahLst/>
            <a:cxnLst/>
            <a:rect l="l" t="t" r="r" b="b"/>
            <a:pathLst>
              <a:path w="1896109" h="406400">
                <a:moveTo>
                  <a:pt x="0" y="406158"/>
                </a:moveTo>
                <a:lnTo>
                  <a:pt x="1895982" y="406158"/>
                </a:lnTo>
                <a:lnTo>
                  <a:pt x="1895982" y="0"/>
                </a:lnTo>
                <a:lnTo>
                  <a:pt x="0" y="0"/>
                </a:lnTo>
                <a:lnTo>
                  <a:pt x="0" y="406158"/>
                </a:lnTo>
                <a:close/>
              </a:path>
            </a:pathLst>
          </a:custGeom>
          <a:solidFill>
            <a:srgbClr val="FF9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949820" y="6197079"/>
            <a:ext cx="304800" cy="406400"/>
          </a:xfrm>
          <a:custGeom>
            <a:avLst/>
            <a:gdLst/>
            <a:ahLst/>
            <a:cxnLst/>
            <a:rect l="l" t="t" r="r" b="b"/>
            <a:pathLst>
              <a:path w="304800" h="406400">
                <a:moveTo>
                  <a:pt x="304546" y="0"/>
                </a:moveTo>
                <a:lnTo>
                  <a:pt x="0" y="406171"/>
                </a:lnTo>
                <a:lnTo>
                  <a:pt x="304546" y="406171"/>
                </a:lnTo>
                <a:lnTo>
                  <a:pt x="304546" y="0"/>
                </a:lnTo>
                <a:close/>
              </a:path>
            </a:pathLst>
          </a:custGeom>
          <a:solidFill>
            <a:srgbClr val="FF9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1" y="669747"/>
            <a:ext cx="630428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905510">
              <a:lnSpc>
                <a:spcPct val="100000"/>
              </a:lnSpc>
              <a:spcBef>
                <a:spcPts val="105"/>
              </a:spcBef>
            </a:pPr>
            <a:r>
              <a:rPr dirty="0"/>
              <a:t>綱要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186334" y="2052066"/>
            <a:ext cx="8206105" cy="20364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265" marR="5080" indent="-469265">
              <a:lnSpc>
                <a:spcPct val="100000"/>
              </a:lnSpc>
              <a:spcBef>
                <a:spcPts val="105"/>
              </a:spcBef>
              <a:buSzPct val="90625"/>
              <a:buFont typeface="Wingdings"/>
              <a:buChar char=""/>
              <a:tabLst>
                <a:tab pos="469265" algn="l"/>
                <a:tab pos="469900" algn="l"/>
              </a:tabLst>
            </a:pPr>
            <a:r>
              <a:rPr sz="3200" dirty="0">
                <a:latin typeface="Noto Sans Mono CJK JP Regular"/>
                <a:cs typeface="Noto Sans Mono CJK JP Regular"/>
              </a:rPr>
              <a:t>「</a:t>
            </a:r>
            <a:r>
              <a:rPr sz="3200" dirty="0">
                <a:solidFill>
                  <a:srgbClr val="C00000"/>
                </a:solidFill>
                <a:latin typeface="Noto Sans Mono CJK JP Regular"/>
                <a:cs typeface="Noto Sans Mono CJK JP Regular"/>
              </a:rPr>
              <a:t>專</a:t>
            </a:r>
            <a:r>
              <a:rPr sz="3200" spc="-15" dirty="0">
                <a:solidFill>
                  <a:srgbClr val="C00000"/>
                </a:solidFill>
                <a:latin typeface="Noto Sans Mono CJK JP Regular"/>
                <a:cs typeface="Noto Sans Mono CJK JP Regular"/>
              </a:rPr>
              <a:t>科</a:t>
            </a:r>
            <a:r>
              <a:rPr sz="3200" dirty="0">
                <a:solidFill>
                  <a:srgbClr val="C00000"/>
                </a:solidFill>
                <a:latin typeface="Noto Sans Mono CJK JP Regular"/>
                <a:cs typeface="Noto Sans Mono CJK JP Regular"/>
              </a:rPr>
              <a:t>以上</a:t>
            </a:r>
            <a:r>
              <a:rPr sz="3200" spc="-15" dirty="0">
                <a:solidFill>
                  <a:srgbClr val="C00000"/>
                </a:solidFill>
                <a:latin typeface="Noto Sans Mono CJK JP Regular"/>
                <a:cs typeface="Noto Sans Mono CJK JP Regular"/>
              </a:rPr>
              <a:t>學</a:t>
            </a:r>
            <a:r>
              <a:rPr sz="3200" dirty="0">
                <a:solidFill>
                  <a:srgbClr val="C00000"/>
                </a:solidFill>
                <a:latin typeface="Noto Sans Mono CJK JP Regular"/>
                <a:cs typeface="Noto Sans Mono CJK JP Regular"/>
              </a:rPr>
              <a:t>校獎</a:t>
            </a:r>
            <a:r>
              <a:rPr sz="3200" spc="-15" dirty="0">
                <a:solidFill>
                  <a:srgbClr val="C00000"/>
                </a:solidFill>
                <a:latin typeface="Noto Sans Mono CJK JP Regular"/>
                <a:cs typeface="Noto Sans Mono CJK JP Regular"/>
              </a:rPr>
              <a:t>助</a:t>
            </a:r>
            <a:r>
              <a:rPr sz="3200" dirty="0">
                <a:solidFill>
                  <a:srgbClr val="C00000"/>
                </a:solidFill>
                <a:latin typeface="Noto Sans Mono CJK JP Regular"/>
                <a:cs typeface="Noto Sans Mono CJK JP Regular"/>
              </a:rPr>
              <a:t>生權</a:t>
            </a:r>
            <a:r>
              <a:rPr sz="3200" spc="-15" dirty="0">
                <a:solidFill>
                  <a:srgbClr val="C00000"/>
                </a:solidFill>
                <a:latin typeface="Noto Sans Mono CJK JP Regular"/>
                <a:cs typeface="Noto Sans Mono CJK JP Regular"/>
              </a:rPr>
              <a:t>益</a:t>
            </a:r>
            <a:r>
              <a:rPr sz="3200" dirty="0">
                <a:solidFill>
                  <a:srgbClr val="C00000"/>
                </a:solidFill>
                <a:latin typeface="Noto Sans Mono CJK JP Regular"/>
                <a:cs typeface="Noto Sans Mono CJK JP Regular"/>
              </a:rPr>
              <a:t>保障</a:t>
            </a:r>
            <a:r>
              <a:rPr sz="3200" spc="-15" dirty="0">
                <a:solidFill>
                  <a:srgbClr val="C00000"/>
                </a:solidFill>
                <a:latin typeface="Noto Sans Mono CJK JP Regular"/>
                <a:cs typeface="Noto Sans Mono CJK JP Regular"/>
              </a:rPr>
              <a:t>指</a:t>
            </a:r>
            <a:r>
              <a:rPr sz="3200" dirty="0">
                <a:solidFill>
                  <a:srgbClr val="C00000"/>
                </a:solidFill>
                <a:latin typeface="Noto Sans Mono CJK JP Regular"/>
                <a:cs typeface="Noto Sans Mono CJK JP Regular"/>
              </a:rPr>
              <a:t>導原則</a:t>
            </a:r>
            <a:r>
              <a:rPr sz="3200" dirty="0">
                <a:latin typeface="Noto Sans Mono CJK JP Regular"/>
                <a:cs typeface="Noto Sans Mono CJK JP Regular"/>
              </a:rPr>
              <a:t>」 修正重點</a:t>
            </a:r>
            <a:endParaRPr sz="3200">
              <a:latin typeface="Noto Sans Mono CJK JP Regular"/>
              <a:cs typeface="Noto Sans Mono CJK JP Regular"/>
            </a:endParaRPr>
          </a:p>
          <a:p>
            <a:pPr marL="1175385" lvl="1" indent="-353695">
              <a:lnSpc>
                <a:spcPct val="100000"/>
              </a:lnSpc>
              <a:spcBef>
                <a:spcPts val="1185"/>
              </a:spcBef>
              <a:buSzPct val="91666"/>
              <a:buFont typeface="Arial"/>
              <a:buChar char="‒"/>
              <a:tabLst>
                <a:tab pos="1175385" algn="l"/>
                <a:tab pos="1176020" algn="l"/>
              </a:tabLst>
            </a:pPr>
            <a:r>
              <a:rPr sz="2400" dirty="0">
                <a:latin typeface="Noto Sans Mono CJK JP Regular"/>
                <a:cs typeface="Noto Sans Mono CJK JP Regular"/>
              </a:rPr>
              <a:t>研究獎助生之規範與學習範疇</a:t>
            </a:r>
            <a:endParaRPr sz="2400">
              <a:latin typeface="Noto Sans Mono CJK JP Regular"/>
              <a:cs typeface="Noto Sans Mono CJK JP Regular"/>
            </a:endParaRPr>
          </a:p>
          <a:p>
            <a:pPr marL="1175385" lvl="1" indent="-353695">
              <a:lnSpc>
                <a:spcPct val="100000"/>
              </a:lnSpc>
              <a:spcBef>
                <a:spcPts val="1200"/>
              </a:spcBef>
              <a:buSzPct val="91666"/>
              <a:buFont typeface="Arial"/>
              <a:buChar char="‒"/>
              <a:tabLst>
                <a:tab pos="1175385" algn="l"/>
                <a:tab pos="1176020" algn="l"/>
              </a:tabLst>
            </a:pPr>
            <a:r>
              <a:rPr sz="2400" dirty="0">
                <a:latin typeface="Noto Sans Mono CJK JP Regular"/>
                <a:cs typeface="Noto Sans Mono CJK JP Regular"/>
              </a:rPr>
              <a:t>加保商業保險</a:t>
            </a:r>
            <a:endParaRPr sz="2400">
              <a:latin typeface="Noto Sans Mono CJK JP Regular"/>
              <a:cs typeface="Noto Sans Mono CJK JP Regular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18604" y="835786"/>
            <a:ext cx="284480" cy="467995"/>
          </a:xfrm>
          <a:custGeom>
            <a:avLst/>
            <a:gdLst/>
            <a:ahLst/>
            <a:cxnLst/>
            <a:rect l="l" t="t" r="r" b="b"/>
            <a:pathLst>
              <a:path w="284480" h="467994">
                <a:moveTo>
                  <a:pt x="0" y="442849"/>
                </a:moveTo>
                <a:lnTo>
                  <a:pt x="457" y="446532"/>
                </a:lnTo>
                <a:lnTo>
                  <a:pt x="914" y="450850"/>
                </a:lnTo>
                <a:lnTo>
                  <a:pt x="14300" y="467487"/>
                </a:lnTo>
                <a:lnTo>
                  <a:pt x="17513" y="467487"/>
                </a:lnTo>
                <a:lnTo>
                  <a:pt x="273964" y="467487"/>
                </a:lnTo>
                <a:lnTo>
                  <a:pt x="275348" y="467487"/>
                </a:lnTo>
                <a:lnTo>
                  <a:pt x="276733" y="466851"/>
                </a:lnTo>
                <a:lnTo>
                  <a:pt x="284099" y="440436"/>
                </a:lnTo>
                <a:lnTo>
                  <a:pt x="284099" y="12319"/>
                </a:lnTo>
                <a:lnTo>
                  <a:pt x="284099" y="8636"/>
                </a:lnTo>
                <a:lnTo>
                  <a:pt x="283641" y="5587"/>
                </a:lnTo>
                <a:lnTo>
                  <a:pt x="283197" y="3683"/>
                </a:lnTo>
                <a:lnTo>
                  <a:pt x="282257" y="1904"/>
                </a:lnTo>
                <a:lnTo>
                  <a:pt x="280885" y="1270"/>
                </a:lnTo>
                <a:lnTo>
                  <a:pt x="279044" y="635"/>
                </a:lnTo>
                <a:lnTo>
                  <a:pt x="273964" y="0"/>
                </a:lnTo>
              </a:path>
            </a:pathLst>
          </a:custGeom>
          <a:ln w="12174">
            <a:solidFill>
              <a:srgbClr val="FF9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93700" y="791463"/>
            <a:ext cx="286385" cy="467995"/>
          </a:xfrm>
          <a:custGeom>
            <a:avLst/>
            <a:gdLst/>
            <a:ahLst/>
            <a:cxnLst/>
            <a:rect l="l" t="t" r="r" b="b"/>
            <a:pathLst>
              <a:path w="286384" h="467994">
                <a:moveTo>
                  <a:pt x="271183" y="0"/>
                </a:moveTo>
                <a:lnTo>
                  <a:pt x="14757" y="0"/>
                </a:lnTo>
                <a:lnTo>
                  <a:pt x="11988" y="635"/>
                </a:lnTo>
                <a:lnTo>
                  <a:pt x="9220" y="1905"/>
                </a:lnTo>
                <a:lnTo>
                  <a:pt x="6464" y="3175"/>
                </a:lnTo>
                <a:lnTo>
                  <a:pt x="4152" y="5587"/>
                </a:lnTo>
                <a:lnTo>
                  <a:pt x="2298" y="8636"/>
                </a:lnTo>
                <a:lnTo>
                  <a:pt x="1384" y="12319"/>
                </a:lnTo>
                <a:lnTo>
                  <a:pt x="457" y="16001"/>
                </a:lnTo>
                <a:lnTo>
                  <a:pt x="0" y="19685"/>
                </a:lnTo>
                <a:lnTo>
                  <a:pt x="0" y="447801"/>
                </a:lnTo>
                <a:lnTo>
                  <a:pt x="457" y="451485"/>
                </a:lnTo>
                <a:lnTo>
                  <a:pt x="1384" y="455168"/>
                </a:lnTo>
                <a:lnTo>
                  <a:pt x="2298" y="458850"/>
                </a:lnTo>
                <a:lnTo>
                  <a:pt x="14757" y="467487"/>
                </a:lnTo>
                <a:lnTo>
                  <a:pt x="271183" y="467487"/>
                </a:lnTo>
                <a:lnTo>
                  <a:pt x="285953" y="447801"/>
                </a:lnTo>
                <a:lnTo>
                  <a:pt x="285953" y="19685"/>
                </a:lnTo>
                <a:lnTo>
                  <a:pt x="271183" y="0"/>
                </a:lnTo>
              </a:path>
            </a:pathLst>
          </a:custGeom>
          <a:ln w="12174">
            <a:solidFill>
              <a:srgbClr val="FF9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50049" y="795781"/>
            <a:ext cx="34290" cy="45720"/>
          </a:xfrm>
          <a:custGeom>
            <a:avLst/>
            <a:gdLst/>
            <a:ahLst/>
            <a:cxnLst/>
            <a:rect l="l" t="t" r="r" b="b"/>
            <a:pathLst>
              <a:path w="34290" h="45719">
                <a:moveTo>
                  <a:pt x="17068" y="0"/>
                </a:moveTo>
                <a:lnTo>
                  <a:pt x="20294" y="634"/>
                </a:lnTo>
                <a:lnTo>
                  <a:pt x="23520" y="1904"/>
                </a:lnTo>
                <a:lnTo>
                  <a:pt x="26758" y="3682"/>
                </a:lnTo>
                <a:lnTo>
                  <a:pt x="29044" y="6857"/>
                </a:lnTo>
                <a:lnTo>
                  <a:pt x="31356" y="9905"/>
                </a:lnTo>
                <a:lnTo>
                  <a:pt x="32740" y="14224"/>
                </a:lnTo>
                <a:lnTo>
                  <a:pt x="33667" y="18541"/>
                </a:lnTo>
                <a:lnTo>
                  <a:pt x="34124" y="22732"/>
                </a:lnTo>
                <a:lnTo>
                  <a:pt x="33667" y="27050"/>
                </a:lnTo>
                <a:lnTo>
                  <a:pt x="32740" y="31368"/>
                </a:lnTo>
                <a:lnTo>
                  <a:pt x="31356" y="35687"/>
                </a:lnTo>
                <a:lnTo>
                  <a:pt x="29044" y="38734"/>
                </a:lnTo>
                <a:lnTo>
                  <a:pt x="26758" y="41909"/>
                </a:lnTo>
                <a:lnTo>
                  <a:pt x="23520" y="43687"/>
                </a:lnTo>
                <a:lnTo>
                  <a:pt x="20294" y="44957"/>
                </a:lnTo>
                <a:lnTo>
                  <a:pt x="17068" y="45592"/>
                </a:lnTo>
                <a:lnTo>
                  <a:pt x="13843" y="44957"/>
                </a:lnTo>
                <a:lnTo>
                  <a:pt x="10604" y="43687"/>
                </a:lnTo>
                <a:lnTo>
                  <a:pt x="7391" y="41909"/>
                </a:lnTo>
                <a:lnTo>
                  <a:pt x="5080" y="38734"/>
                </a:lnTo>
                <a:lnTo>
                  <a:pt x="2768" y="35687"/>
                </a:lnTo>
                <a:lnTo>
                  <a:pt x="1384" y="31368"/>
                </a:lnTo>
                <a:lnTo>
                  <a:pt x="457" y="27050"/>
                </a:lnTo>
                <a:lnTo>
                  <a:pt x="0" y="22732"/>
                </a:lnTo>
                <a:lnTo>
                  <a:pt x="457" y="18541"/>
                </a:lnTo>
                <a:lnTo>
                  <a:pt x="1384" y="14224"/>
                </a:lnTo>
                <a:lnTo>
                  <a:pt x="2768" y="9905"/>
                </a:lnTo>
                <a:lnTo>
                  <a:pt x="5080" y="6857"/>
                </a:lnTo>
                <a:lnTo>
                  <a:pt x="7391" y="3682"/>
                </a:lnTo>
                <a:lnTo>
                  <a:pt x="10604" y="1904"/>
                </a:lnTo>
                <a:lnTo>
                  <a:pt x="13843" y="634"/>
                </a:lnTo>
                <a:lnTo>
                  <a:pt x="17068" y="0"/>
                </a:lnTo>
              </a:path>
            </a:pathLst>
          </a:custGeom>
          <a:ln w="12174">
            <a:solidFill>
              <a:srgbClr val="FF9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87324" y="795781"/>
            <a:ext cx="34290" cy="45720"/>
          </a:xfrm>
          <a:custGeom>
            <a:avLst/>
            <a:gdLst/>
            <a:ahLst/>
            <a:cxnLst/>
            <a:rect l="l" t="t" r="r" b="b"/>
            <a:pathLst>
              <a:path w="34290" h="45719">
                <a:moveTo>
                  <a:pt x="17068" y="0"/>
                </a:moveTo>
                <a:lnTo>
                  <a:pt x="20281" y="634"/>
                </a:lnTo>
                <a:lnTo>
                  <a:pt x="23520" y="1904"/>
                </a:lnTo>
                <a:lnTo>
                  <a:pt x="26746" y="3682"/>
                </a:lnTo>
                <a:lnTo>
                  <a:pt x="29057" y="6857"/>
                </a:lnTo>
                <a:lnTo>
                  <a:pt x="31369" y="9905"/>
                </a:lnTo>
                <a:lnTo>
                  <a:pt x="32740" y="14224"/>
                </a:lnTo>
                <a:lnTo>
                  <a:pt x="33680" y="18541"/>
                </a:lnTo>
                <a:lnTo>
                  <a:pt x="34124" y="22732"/>
                </a:lnTo>
                <a:lnTo>
                  <a:pt x="33680" y="27050"/>
                </a:lnTo>
                <a:lnTo>
                  <a:pt x="32740" y="31368"/>
                </a:lnTo>
                <a:lnTo>
                  <a:pt x="31369" y="35687"/>
                </a:lnTo>
                <a:lnTo>
                  <a:pt x="29057" y="38734"/>
                </a:lnTo>
                <a:lnTo>
                  <a:pt x="26746" y="41909"/>
                </a:lnTo>
                <a:lnTo>
                  <a:pt x="23520" y="43687"/>
                </a:lnTo>
                <a:lnTo>
                  <a:pt x="20281" y="44957"/>
                </a:lnTo>
                <a:lnTo>
                  <a:pt x="17068" y="45592"/>
                </a:lnTo>
                <a:lnTo>
                  <a:pt x="13830" y="44957"/>
                </a:lnTo>
                <a:lnTo>
                  <a:pt x="10604" y="43687"/>
                </a:lnTo>
                <a:lnTo>
                  <a:pt x="7365" y="41909"/>
                </a:lnTo>
                <a:lnTo>
                  <a:pt x="5079" y="38734"/>
                </a:lnTo>
                <a:lnTo>
                  <a:pt x="2768" y="35687"/>
                </a:lnTo>
                <a:lnTo>
                  <a:pt x="1384" y="31368"/>
                </a:lnTo>
                <a:lnTo>
                  <a:pt x="457" y="27050"/>
                </a:lnTo>
                <a:lnTo>
                  <a:pt x="0" y="22732"/>
                </a:lnTo>
                <a:lnTo>
                  <a:pt x="457" y="18541"/>
                </a:lnTo>
                <a:lnTo>
                  <a:pt x="1384" y="14224"/>
                </a:lnTo>
                <a:lnTo>
                  <a:pt x="2768" y="9905"/>
                </a:lnTo>
                <a:lnTo>
                  <a:pt x="5079" y="6857"/>
                </a:lnTo>
                <a:lnTo>
                  <a:pt x="7365" y="3682"/>
                </a:lnTo>
                <a:lnTo>
                  <a:pt x="10604" y="1904"/>
                </a:lnTo>
                <a:lnTo>
                  <a:pt x="13830" y="634"/>
                </a:lnTo>
                <a:lnTo>
                  <a:pt x="17068" y="0"/>
                </a:lnTo>
              </a:path>
            </a:pathLst>
          </a:custGeom>
          <a:ln w="12174">
            <a:solidFill>
              <a:srgbClr val="FF9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24586" y="795781"/>
            <a:ext cx="34290" cy="45720"/>
          </a:xfrm>
          <a:custGeom>
            <a:avLst/>
            <a:gdLst/>
            <a:ahLst/>
            <a:cxnLst/>
            <a:rect l="l" t="t" r="r" b="b"/>
            <a:pathLst>
              <a:path w="34289" h="45719">
                <a:moveTo>
                  <a:pt x="0" y="22732"/>
                </a:moveTo>
                <a:lnTo>
                  <a:pt x="469" y="18541"/>
                </a:lnTo>
                <a:lnTo>
                  <a:pt x="1384" y="14224"/>
                </a:lnTo>
                <a:lnTo>
                  <a:pt x="2781" y="9905"/>
                </a:lnTo>
                <a:lnTo>
                  <a:pt x="5079" y="6857"/>
                </a:lnTo>
                <a:lnTo>
                  <a:pt x="7391" y="3682"/>
                </a:lnTo>
                <a:lnTo>
                  <a:pt x="10629" y="1904"/>
                </a:lnTo>
                <a:lnTo>
                  <a:pt x="13842" y="634"/>
                </a:lnTo>
                <a:lnTo>
                  <a:pt x="17081" y="0"/>
                </a:lnTo>
                <a:lnTo>
                  <a:pt x="20307" y="634"/>
                </a:lnTo>
                <a:lnTo>
                  <a:pt x="23545" y="1904"/>
                </a:lnTo>
                <a:lnTo>
                  <a:pt x="26758" y="3682"/>
                </a:lnTo>
                <a:lnTo>
                  <a:pt x="29070" y="6857"/>
                </a:lnTo>
                <a:lnTo>
                  <a:pt x="31381" y="9905"/>
                </a:lnTo>
                <a:lnTo>
                  <a:pt x="32766" y="14224"/>
                </a:lnTo>
                <a:lnTo>
                  <a:pt x="33667" y="18541"/>
                </a:lnTo>
                <a:lnTo>
                  <a:pt x="34150" y="22732"/>
                </a:lnTo>
                <a:lnTo>
                  <a:pt x="33667" y="27050"/>
                </a:lnTo>
                <a:lnTo>
                  <a:pt x="32766" y="31368"/>
                </a:lnTo>
                <a:lnTo>
                  <a:pt x="31381" y="35687"/>
                </a:lnTo>
                <a:lnTo>
                  <a:pt x="29070" y="38734"/>
                </a:lnTo>
                <a:lnTo>
                  <a:pt x="26758" y="41909"/>
                </a:lnTo>
                <a:lnTo>
                  <a:pt x="23545" y="43687"/>
                </a:lnTo>
                <a:lnTo>
                  <a:pt x="20307" y="44957"/>
                </a:lnTo>
                <a:lnTo>
                  <a:pt x="17081" y="45592"/>
                </a:lnTo>
                <a:lnTo>
                  <a:pt x="13842" y="44957"/>
                </a:lnTo>
                <a:lnTo>
                  <a:pt x="10629" y="43687"/>
                </a:lnTo>
                <a:lnTo>
                  <a:pt x="7391" y="41909"/>
                </a:lnTo>
                <a:lnTo>
                  <a:pt x="5079" y="38734"/>
                </a:lnTo>
                <a:lnTo>
                  <a:pt x="2781" y="35687"/>
                </a:lnTo>
                <a:lnTo>
                  <a:pt x="1384" y="31368"/>
                </a:lnTo>
                <a:lnTo>
                  <a:pt x="469" y="27050"/>
                </a:lnTo>
                <a:lnTo>
                  <a:pt x="0" y="22732"/>
                </a:lnTo>
              </a:path>
            </a:pathLst>
          </a:custGeom>
          <a:ln w="12174">
            <a:solidFill>
              <a:srgbClr val="FF9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38886" y="1115059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>
                <a:moveTo>
                  <a:pt x="101472" y="0"/>
                </a:moveTo>
                <a:lnTo>
                  <a:pt x="0" y="0"/>
                </a:lnTo>
              </a:path>
            </a:pathLst>
          </a:custGeom>
          <a:ln w="12174">
            <a:solidFill>
              <a:srgbClr val="FF9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38886" y="1059052"/>
            <a:ext cx="194310" cy="0"/>
          </a:xfrm>
          <a:custGeom>
            <a:avLst/>
            <a:gdLst/>
            <a:ahLst/>
            <a:cxnLst/>
            <a:rect l="l" t="t" r="r" b="b"/>
            <a:pathLst>
              <a:path w="194309">
                <a:moveTo>
                  <a:pt x="193713" y="0"/>
                </a:moveTo>
                <a:lnTo>
                  <a:pt x="0" y="0"/>
                </a:lnTo>
              </a:path>
            </a:pathLst>
          </a:custGeom>
          <a:ln w="12174">
            <a:solidFill>
              <a:srgbClr val="FF9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38886" y="1003680"/>
            <a:ext cx="194310" cy="0"/>
          </a:xfrm>
          <a:custGeom>
            <a:avLst/>
            <a:gdLst/>
            <a:ahLst/>
            <a:cxnLst/>
            <a:rect l="l" t="t" r="r" b="b"/>
            <a:pathLst>
              <a:path w="194309">
                <a:moveTo>
                  <a:pt x="193713" y="0"/>
                </a:moveTo>
                <a:lnTo>
                  <a:pt x="0" y="0"/>
                </a:lnTo>
              </a:path>
            </a:pathLst>
          </a:custGeom>
          <a:ln w="12174">
            <a:solidFill>
              <a:srgbClr val="FF9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38886" y="947800"/>
            <a:ext cx="194310" cy="0"/>
          </a:xfrm>
          <a:custGeom>
            <a:avLst/>
            <a:gdLst/>
            <a:ahLst/>
            <a:cxnLst/>
            <a:rect l="l" t="t" r="r" b="b"/>
            <a:pathLst>
              <a:path w="194309">
                <a:moveTo>
                  <a:pt x="193713" y="0"/>
                </a:moveTo>
                <a:lnTo>
                  <a:pt x="0" y="0"/>
                </a:lnTo>
              </a:path>
            </a:pathLst>
          </a:custGeom>
          <a:ln w="12174">
            <a:solidFill>
              <a:srgbClr val="FF9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12775" y="795781"/>
            <a:ext cx="34290" cy="45720"/>
          </a:xfrm>
          <a:custGeom>
            <a:avLst/>
            <a:gdLst/>
            <a:ahLst/>
            <a:cxnLst/>
            <a:rect l="l" t="t" r="r" b="b"/>
            <a:pathLst>
              <a:path w="34290" h="45719">
                <a:moveTo>
                  <a:pt x="17056" y="45592"/>
                </a:moveTo>
                <a:lnTo>
                  <a:pt x="13843" y="44957"/>
                </a:lnTo>
                <a:lnTo>
                  <a:pt x="10604" y="43687"/>
                </a:lnTo>
                <a:lnTo>
                  <a:pt x="7378" y="41909"/>
                </a:lnTo>
                <a:lnTo>
                  <a:pt x="5067" y="38734"/>
                </a:lnTo>
                <a:lnTo>
                  <a:pt x="2755" y="35687"/>
                </a:lnTo>
                <a:lnTo>
                  <a:pt x="1384" y="31368"/>
                </a:lnTo>
                <a:lnTo>
                  <a:pt x="469" y="27050"/>
                </a:lnTo>
                <a:lnTo>
                  <a:pt x="0" y="22732"/>
                </a:lnTo>
                <a:lnTo>
                  <a:pt x="469" y="18541"/>
                </a:lnTo>
                <a:lnTo>
                  <a:pt x="1384" y="14224"/>
                </a:lnTo>
                <a:lnTo>
                  <a:pt x="2755" y="9905"/>
                </a:lnTo>
                <a:lnTo>
                  <a:pt x="5067" y="6857"/>
                </a:lnTo>
                <a:lnTo>
                  <a:pt x="7378" y="3682"/>
                </a:lnTo>
                <a:lnTo>
                  <a:pt x="10604" y="1904"/>
                </a:lnTo>
                <a:lnTo>
                  <a:pt x="13843" y="634"/>
                </a:lnTo>
                <a:lnTo>
                  <a:pt x="17056" y="0"/>
                </a:lnTo>
                <a:lnTo>
                  <a:pt x="20294" y="634"/>
                </a:lnTo>
                <a:lnTo>
                  <a:pt x="23520" y="1904"/>
                </a:lnTo>
                <a:lnTo>
                  <a:pt x="26758" y="3682"/>
                </a:lnTo>
                <a:lnTo>
                  <a:pt x="29070" y="6857"/>
                </a:lnTo>
                <a:lnTo>
                  <a:pt x="31356" y="9905"/>
                </a:lnTo>
                <a:lnTo>
                  <a:pt x="32740" y="14224"/>
                </a:lnTo>
                <a:lnTo>
                  <a:pt x="33667" y="18541"/>
                </a:lnTo>
                <a:lnTo>
                  <a:pt x="34124" y="22732"/>
                </a:lnTo>
                <a:lnTo>
                  <a:pt x="33667" y="27050"/>
                </a:lnTo>
                <a:lnTo>
                  <a:pt x="32740" y="31368"/>
                </a:lnTo>
                <a:lnTo>
                  <a:pt x="31356" y="35687"/>
                </a:lnTo>
                <a:lnTo>
                  <a:pt x="29070" y="38734"/>
                </a:lnTo>
                <a:lnTo>
                  <a:pt x="26758" y="41909"/>
                </a:lnTo>
                <a:lnTo>
                  <a:pt x="23520" y="43687"/>
                </a:lnTo>
                <a:lnTo>
                  <a:pt x="20294" y="44957"/>
                </a:lnTo>
                <a:lnTo>
                  <a:pt x="17056" y="45592"/>
                </a:lnTo>
              </a:path>
            </a:pathLst>
          </a:custGeom>
          <a:ln w="12174">
            <a:solidFill>
              <a:srgbClr val="FF9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42582" y="765682"/>
            <a:ext cx="0" cy="52069"/>
          </a:xfrm>
          <a:custGeom>
            <a:avLst/>
            <a:gdLst/>
            <a:ahLst/>
            <a:cxnLst/>
            <a:rect l="l" t="t" r="r" b="b"/>
            <a:pathLst>
              <a:path h="52069">
                <a:moveTo>
                  <a:pt x="0" y="0"/>
                </a:moveTo>
                <a:lnTo>
                  <a:pt x="0" y="51688"/>
                </a:lnTo>
              </a:path>
            </a:pathLst>
          </a:custGeom>
          <a:ln w="12174">
            <a:solidFill>
              <a:srgbClr val="FF9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05320" y="765682"/>
            <a:ext cx="0" cy="52069"/>
          </a:xfrm>
          <a:custGeom>
            <a:avLst/>
            <a:gdLst/>
            <a:ahLst/>
            <a:cxnLst/>
            <a:rect l="l" t="t" r="r" b="b"/>
            <a:pathLst>
              <a:path h="52069">
                <a:moveTo>
                  <a:pt x="0" y="0"/>
                </a:moveTo>
                <a:lnTo>
                  <a:pt x="0" y="51688"/>
                </a:lnTo>
              </a:path>
            </a:pathLst>
          </a:custGeom>
          <a:ln w="12174">
            <a:solidFill>
              <a:srgbClr val="FF9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68045" y="765682"/>
            <a:ext cx="0" cy="52069"/>
          </a:xfrm>
          <a:custGeom>
            <a:avLst/>
            <a:gdLst/>
            <a:ahLst/>
            <a:cxnLst/>
            <a:rect l="l" t="t" r="r" b="b"/>
            <a:pathLst>
              <a:path h="52069">
                <a:moveTo>
                  <a:pt x="0" y="0"/>
                </a:moveTo>
                <a:lnTo>
                  <a:pt x="0" y="51688"/>
                </a:lnTo>
              </a:path>
            </a:pathLst>
          </a:custGeom>
          <a:ln w="12174">
            <a:solidFill>
              <a:srgbClr val="FF9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30758" y="765682"/>
            <a:ext cx="0" cy="52069"/>
          </a:xfrm>
          <a:custGeom>
            <a:avLst/>
            <a:gdLst/>
            <a:ahLst/>
            <a:cxnLst/>
            <a:rect l="l" t="t" r="r" b="b"/>
            <a:pathLst>
              <a:path h="52069">
                <a:moveTo>
                  <a:pt x="0" y="0"/>
                </a:moveTo>
                <a:lnTo>
                  <a:pt x="0" y="51688"/>
                </a:lnTo>
              </a:path>
            </a:pathLst>
          </a:custGeom>
          <a:ln w="12174">
            <a:solidFill>
              <a:srgbClr val="FF9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946900" y="6599301"/>
            <a:ext cx="394335" cy="175260"/>
          </a:xfrm>
          <a:custGeom>
            <a:avLst/>
            <a:gdLst/>
            <a:ahLst/>
            <a:cxnLst/>
            <a:rect l="l" t="t" r="r" b="b"/>
            <a:pathLst>
              <a:path w="394334" h="175259">
                <a:moveTo>
                  <a:pt x="394080" y="0"/>
                </a:moveTo>
                <a:lnTo>
                  <a:pt x="0" y="0"/>
                </a:lnTo>
                <a:lnTo>
                  <a:pt x="266319" y="175244"/>
                </a:lnTo>
                <a:lnTo>
                  <a:pt x="394080" y="0"/>
                </a:lnTo>
                <a:close/>
              </a:path>
            </a:pathLst>
          </a:custGeom>
          <a:solidFill>
            <a:srgbClr val="D26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774685" y="5965007"/>
            <a:ext cx="1369695" cy="232410"/>
          </a:xfrm>
          <a:custGeom>
            <a:avLst/>
            <a:gdLst/>
            <a:ahLst/>
            <a:cxnLst/>
            <a:rect l="l" t="t" r="r" b="b"/>
            <a:pathLst>
              <a:path w="1369695" h="232410">
                <a:moveTo>
                  <a:pt x="0" y="232096"/>
                </a:moveTo>
                <a:lnTo>
                  <a:pt x="1369314" y="232096"/>
                </a:lnTo>
                <a:lnTo>
                  <a:pt x="1369314" y="0"/>
                </a:lnTo>
                <a:lnTo>
                  <a:pt x="0" y="0"/>
                </a:lnTo>
                <a:lnTo>
                  <a:pt x="0" y="232096"/>
                </a:lnTo>
                <a:close/>
              </a:path>
            </a:pathLst>
          </a:custGeom>
          <a:solidFill>
            <a:srgbClr val="C6D2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74685" y="6603263"/>
            <a:ext cx="1369695" cy="256540"/>
          </a:xfrm>
          <a:custGeom>
            <a:avLst/>
            <a:gdLst/>
            <a:ahLst/>
            <a:cxnLst/>
            <a:rect l="l" t="t" r="r" b="b"/>
            <a:pathLst>
              <a:path w="1369695" h="256540">
                <a:moveTo>
                  <a:pt x="0" y="256258"/>
                </a:moveTo>
                <a:lnTo>
                  <a:pt x="1369314" y="256258"/>
                </a:lnTo>
                <a:lnTo>
                  <a:pt x="1369314" y="0"/>
                </a:lnTo>
                <a:lnTo>
                  <a:pt x="0" y="0"/>
                </a:lnTo>
                <a:lnTo>
                  <a:pt x="0" y="256258"/>
                </a:lnTo>
                <a:close/>
              </a:path>
            </a:pathLst>
          </a:custGeom>
          <a:solidFill>
            <a:srgbClr val="C6D2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106411" y="5965012"/>
            <a:ext cx="671195" cy="894715"/>
          </a:xfrm>
          <a:custGeom>
            <a:avLst/>
            <a:gdLst/>
            <a:ahLst/>
            <a:cxnLst/>
            <a:rect l="l" t="t" r="r" b="b"/>
            <a:pathLst>
              <a:path w="671195" h="894715">
                <a:moveTo>
                  <a:pt x="670941" y="0"/>
                </a:moveTo>
                <a:lnTo>
                  <a:pt x="0" y="894593"/>
                </a:lnTo>
                <a:lnTo>
                  <a:pt x="670941" y="894593"/>
                </a:lnTo>
                <a:lnTo>
                  <a:pt x="670941" y="0"/>
                </a:lnTo>
                <a:close/>
              </a:path>
            </a:pathLst>
          </a:custGeom>
          <a:solidFill>
            <a:srgbClr val="C6D2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248017" y="6197104"/>
            <a:ext cx="1896110" cy="406400"/>
          </a:xfrm>
          <a:custGeom>
            <a:avLst/>
            <a:gdLst/>
            <a:ahLst/>
            <a:cxnLst/>
            <a:rect l="l" t="t" r="r" b="b"/>
            <a:pathLst>
              <a:path w="1896109" h="406400">
                <a:moveTo>
                  <a:pt x="0" y="406158"/>
                </a:moveTo>
                <a:lnTo>
                  <a:pt x="1895982" y="406158"/>
                </a:lnTo>
                <a:lnTo>
                  <a:pt x="1895982" y="0"/>
                </a:lnTo>
                <a:lnTo>
                  <a:pt x="0" y="0"/>
                </a:lnTo>
                <a:lnTo>
                  <a:pt x="0" y="406158"/>
                </a:lnTo>
                <a:close/>
              </a:path>
            </a:pathLst>
          </a:custGeom>
          <a:solidFill>
            <a:srgbClr val="FF9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949820" y="6197079"/>
            <a:ext cx="304800" cy="406400"/>
          </a:xfrm>
          <a:custGeom>
            <a:avLst/>
            <a:gdLst/>
            <a:ahLst/>
            <a:cxnLst/>
            <a:rect l="l" t="t" r="r" b="b"/>
            <a:pathLst>
              <a:path w="304800" h="406400">
                <a:moveTo>
                  <a:pt x="304546" y="0"/>
                </a:moveTo>
                <a:lnTo>
                  <a:pt x="0" y="406171"/>
                </a:lnTo>
                <a:lnTo>
                  <a:pt x="304546" y="406171"/>
                </a:lnTo>
                <a:lnTo>
                  <a:pt x="304546" y="0"/>
                </a:lnTo>
                <a:close/>
              </a:path>
            </a:pathLst>
          </a:custGeom>
          <a:solidFill>
            <a:srgbClr val="FF9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08607" y="85089"/>
            <a:ext cx="394335" cy="175260"/>
          </a:xfrm>
          <a:custGeom>
            <a:avLst/>
            <a:gdLst/>
            <a:ahLst/>
            <a:cxnLst/>
            <a:rect l="l" t="t" r="r" b="b"/>
            <a:pathLst>
              <a:path w="394335" h="175260">
                <a:moveTo>
                  <a:pt x="127888" y="0"/>
                </a:moveTo>
                <a:lnTo>
                  <a:pt x="0" y="175259"/>
                </a:lnTo>
                <a:lnTo>
                  <a:pt x="394207" y="175259"/>
                </a:lnTo>
                <a:lnTo>
                  <a:pt x="127888" y="0"/>
                </a:lnTo>
                <a:close/>
              </a:path>
            </a:pathLst>
          </a:custGeom>
          <a:solidFill>
            <a:srgbClr val="2531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376" y="0"/>
            <a:ext cx="1372870" cy="256540"/>
          </a:xfrm>
          <a:custGeom>
            <a:avLst/>
            <a:gdLst/>
            <a:ahLst/>
            <a:cxnLst/>
            <a:rect l="l" t="t" r="r" b="b"/>
            <a:pathLst>
              <a:path w="1372870" h="256540">
                <a:moveTo>
                  <a:pt x="0" y="256412"/>
                </a:moveTo>
                <a:lnTo>
                  <a:pt x="1372616" y="256412"/>
                </a:lnTo>
                <a:lnTo>
                  <a:pt x="1372616" y="0"/>
                </a:lnTo>
                <a:lnTo>
                  <a:pt x="0" y="0"/>
                </a:lnTo>
                <a:lnTo>
                  <a:pt x="0" y="256412"/>
                </a:lnTo>
                <a:close/>
              </a:path>
            </a:pathLst>
          </a:custGeom>
          <a:solidFill>
            <a:srgbClr val="C6D2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376" y="662558"/>
            <a:ext cx="1372870" cy="232410"/>
          </a:xfrm>
          <a:custGeom>
            <a:avLst/>
            <a:gdLst/>
            <a:ahLst/>
            <a:cxnLst/>
            <a:rect l="l" t="t" r="r" b="b"/>
            <a:pathLst>
              <a:path w="1372870" h="232409">
                <a:moveTo>
                  <a:pt x="0" y="232028"/>
                </a:moveTo>
                <a:lnTo>
                  <a:pt x="1372616" y="232028"/>
                </a:lnTo>
                <a:lnTo>
                  <a:pt x="1372616" y="0"/>
                </a:lnTo>
                <a:lnTo>
                  <a:pt x="0" y="0"/>
                </a:lnTo>
                <a:lnTo>
                  <a:pt x="0" y="232028"/>
                </a:lnTo>
                <a:close/>
              </a:path>
            </a:pathLst>
          </a:custGeom>
          <a:solidFill>
            <a:srgbClr val="C6D2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372235" y="0"/>
            <a:ext cx="671195" cy="894715"/>
          </a:xfrm>
          <a:custGeom>
            <a:avLst/>
            <a:gdLst/>
            <a:ahLst/>
            <a:cxnLst/>
            <a:rect l="l" t="t" r="r" b="b"/>
            <a:pathLst>
              <a:path w="671194" h="894715">
                <a:moveTo>
                  <a:pt x="670941" y="0"/>
                </a:moveTo>
                <a:lnTo>
                  <a:pt x="0" y="0"/>
                </a:lnTo>
                <a:lnTo>
                  <a:pt x="0" y="894588"/>
                </a:lnTo>
                <a:lnTo>
                  <a:pt x="670941" y="0"/>
                </a:lnTo>
                <a:close/>
              </a:path>
            </a:pathLst>
          </a:custGeom>
          <a:solidFill>
            <a:srgbClr val="C6D2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7" y="256400"/>
            <a:ext cx="1901825" cy="406400"/>
          </a:xfrm>
          <a:custGeom>
            <a:avLst/>
            <a:gdLst/>
            <a:ahLst/>
            <a:cxnLst/>
            <a:rect l="l" t="t" r="r" b="b"/>
            <a:pathLst>
              <a:path w="1901825" h="406400">
                <a:moveTo>
                  <a:pt x="0" y="406158"/>
                </a:moveTo>
                <a:lnTo>
                  <a:pt x="1901698" y="406158"/>
                </a:lnTo>
                <a:lnTo>
                  <a:pt x="1901698" y="0"/>
                </a:lnTo>
                <a:lnTo>
                  <a:pt x="0" y="0"/>
                </a:lnTo>
                <a:lnTo>
                  <a:pt x="0" y="406158"/>
                </a:lnTo>
                <a:close/>
              </a:path>
            </a:pathLst>
          </a:custGeom>
          <a:solidFill>
            <a:srgbClr val="3E52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895348" y="256412"/>
            <a:ext cx="304800" cy="406400"/>
          </a:xfrm>
          <a:custGeom>
            <a:avLst/>
            <a:gdLst/>
            <a:ahLst/>
            <a:cxnLst/>
            <a:rect l="l" t="t" r="r" b="b"/>
            <a:pathLst>
              <a:path w="304800" h="406400">
                <a:moveTo>
                  <a:pt x="304545" y="0"/>
                </a:moveTo>
                <a:lnTo>
                  <a:pt x="0" y="0"/>
                </a:lnTo>
                <a:lnTo>
                  <a:pt x="0" y="406145"/>
                </a:lnTo>
                <a:lnTo>
                  <a:pt x="304545" y="0"/>
                </a:lnTo>
                <a:close/>
              </a:path>
            </a:pathLst>
          </a:custGeom>
          <a:solidFill>
            <a:srgbClr val="3E52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70711" y="2227960"/>
            <a:ext cx="2088514" cy="864869"/>
          </a:xfrm>
          <a:custGeom>
            <a:avLst/>
            <a:gdLst/>
            <a:ahLst/>
            <a:cxnLst/>
            <a:rect l="l" t="t" r="r" b="b"/>
            <a:pathLst>
              <a:path w="2088514" h="864869">
                <a:moveTo>
                  <a:pt x="1944141" y="0"/>
                </a:moveTo>
                <a:lnTo>
                  <a:pt x="144056" y="0"/>
                </a:lnTo>
                <a:lnTo>
                  <a:pt x="98521" y="7345"/>
                </a:lnTo>
                <a:lnTo>
                  <a:pt x="58976" y="27797"/>
                </a:lnTo>
                <a:lnTo>
                  <a:pt x="27792" y="58978"/>
                </a:lnTo>
                <a:lnTo>
                  <a:pt x="7343" y="98511"/>
                </a:lnTo>
                <a:lnTo>
                  <a:pt x="0" y="144017"/>
                </a:lnTo>
                <a:lnTo>
                  <a:pt x="0" y="720216"/>
                </a:lnTo>
                <a:lnTo>
                  <a:pt x="7343" y="765785"/>
                </a:lnTo>
                <a:lnTo>
                  <a:pt x="27792" y="805355"/>
                </a:lnTo>
                <a:lnTo>
                  <a:pt x="58976" y="836556"/>
                </a:lnTo>
                <a:lnTo>
                  <a:pt x="98521" y="857015"/>
                </a:lnTo>
                <a:lnTo>
                  <a:pt x="144056" y="864362"/>
                </a:lnTo>
                <a:lnTo>
                  <a:pt x="1944141" y="864362"/>
                </a:lnTo>
                <a:lnTo>
                  <a:pt x="1989710" y="857015"/>
                </a:lnTo>
                <a:lnTo>
                  <a:pt x="2029280" y="836556"/>
                </a:lnTo>
                <a:lnTo>
                  <a:pt x="2060480" y="805355"/>
                </a:lnTo>
                <a:lnTo>
                  <a:pt x="2080939" y="765785"/>
                </a:lnTo>
                <a:lnTo>
                  <a:pt x="2088286" y="720216"/>
                </a:lnTo>
                <a:lnTo>
                  <a:pt x="2088286" y="144017"/>
                </a:lnTo>
                <a:lnTo>
                  <a:pt x="2080939" y="98511"/>
                </a:lnTo>
                <a:lnTo>
                  <a:pt x="2060480" y="58978"/>
                </a:lnTo>
                <a:lnTo>
                  <a:pt x="2029280" y="27797"/>
                </a:lnTo>
                <a:lnTo>
                  <a:pt x="1989710" y="7345"/>
                </a:lnTo>
                <a:lnTo>
                  <a:pt x="1944141" y="0"/>
                </a:lnTo>
                <a:close/>
              </a:path>
            </a:pathLst>
          </a:custGeom>
          <a:solidFill>
            <a:srgbClr val="CCEB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70711" y="2227960"/>
            <a:ext cx="2088514" cy="864869"/>
          </a:xfrm>
          <a:custGeom>
            <a:avLst/>
            <a:gdLst/>
            <a:ahLst/>
            <a:cxnLst/>
            <a:rect l="l" t="t" r="r" b="b"/>
            <a:pathLst>
              <a:path w="2088514" h="864869">
                <a:moveTo>
                  <a:pt x="0" y="144017"/>
                </a:moveTo>
                <a:lnTo>
                  <a:pt x="7343" y="98511"/>
                </a:lnTo>
                <a:lnTo>
                  <a:pt x="27792" y="58978"/>
                </a:lnTo>
                <a:lnTo>
                  <a:pt x="58976" y="27797"/>
                </a:lnTo>
                <a:lnTo>
                  <a:pt x="98521" y="7345"/>
                </a:lnTo>
                <a:lnTo>
                  <a:pt x="144056" y="0"/>
                </a:lnTo>
                <a:lnTo>
                  <a:pt x="1944141" y="0"/>
                </a:lnTo>
                <a:lnTo>
                  <a:pt x="1989710" y="7345"/>
                </a:lnTo>
                <a:lnTo>
                  <a:pt x="2029280" y="27797"/>
                </a:lnTo>
                <a:lnTo>
                  <a:pt x="2060480" y="58978"/>
                </a:lnTo>
                <a:lnTo>
                  <a:pt x="2080939" y="98511"/>
                </a:lnTo>
                <a:lnTo>
                  <a:pt x="2088286" y="144017"/>
                </a:lnTo>
                <a:lnTo>
                  <a:pt x="2088286" y="720216"/>
                </a:lnTo>
                <a:lnTo>
                  <a:pt x="2080939" y="765785"/>
                </a:lnTo>
                <a:lnTo>
                  <a:pt x="2060480" y="805355"/>
                </a:lnTo>
                <a:lnTo>
                  <a:pt x="2029280" y="836556"/>
                </a:lnTo>
                <a:lnTo>
                  <a:pt x="1989710" y="857015"/>
                </a:lnTo>
                <a:lnTo>
                  <a:pt x="1944141" y="864362"/>
                </a:lnTo>
                <a:lnTo>
                  <a:pt x="144056" y="864362"/>
                </a:lnTo>
                <a:lnTo>
                  <a:pt x="98521" y="857015"/>
                </a:lnTo>
                <a:lnTo>
                  <a:pt x="58976" y="836556"/>
                </a:lnTo>
                <a:lnTo>
                  <a:pt x="27792" y="805355"/>
                </a:lnTo>
                <a:lnTo>
                  <a:pt x="7343" y="765785"/>
                </a:lnTo>
                <a:lnTo>
                  <a:pt x="0" y="720216"/>
                </a:lnTo>
                <a:lnTo>
                  <a:pt x="0" y="144017"/>
                </a:lnTo>
                <a:close/>
              </a:path>
            </a:pathLst>
          </a:custGeom>
          <a:ln w="25400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653667" y="2468321"/>
            <a:ext cx="941069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Droid Sans Fallback"/>
                <a:cs typeface="Droid Sans Fallback"/>
              </a:rPr>
              <a:t>勞雇型</a:t>
            </a:r>
            <a:endParaRPr sz="2400">
              <a:latin typeface="Droid Sans Fallback"/>
              <a:cs typeface="Droid Sans Fallback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228207" y="2205608"/>
            <a:ext cx="2088514" cy="864869"/>
          </a:xfrm>
          <a:custGeom>
            <a:avLst/>
            <a:gdLst/>
            <a:ahLst/>
            <a:cxnLst/>
            <a:rect l="l" t="t" r="r" b="b"/>
            <a:pathLst>
              <a:path w="2088515" h="864869">
                <a:moveTo>
                  <a:pt x="1944115" y="0"/>
                </a:moveTo>
                <a:lnTo>
                  <a:pt x="144017" y="0"/>
                </a:lnTo>
                <a:lnTo>
                  <a:pt x="98511" y="7346"/>
                </a:lnTo>
                <a:lnTo>
                  <a:pt x="58978" y="27805"/>
                </a:lnTo>
                <a:lnTo>
                  <a:pt x="27797" y="59006"/>
                </a:lnTo>
                <a:lnTo>
                  <a:pt x="7345" y="98576"/>
                </a:lnTo>
                <a:lnTo>
                  <a:pt x="0" y="144144"/>
                </a:lnTo>
                <a:lnTo>
                  <a:pt x="0" y="720343"/>
                </a:lnTo>
                <a:lnTo>
                  <a:pt x="7345" y="765850"/>
                </a:lnTo>
                <a:lnTo>
                  <a:pt x="27797" y="805383"/>
                </a:lnTo>
                <a:lnTo>
                  <a:pt x="58978" y="836564"/>
                </a:lnTo>
                <a:lnTo>
                  <a:pt x="98511" y="857016"/>
                </a:lnTo>
                <a:lnTo>
                  <a:pt x="144017" y="864362"/>
                </a:lnTo>
                <a:lnTo>
                  <a:pt x="1944115" y="864362"/>
                </a:lnTo>
                <a:lnTo>
                  <a:pt x="1989684" y="857016"/>
                </a:lnTo>
                <a:lnTo>
                  <a:pt x="2029254" y="836564"/>
                </a:lnTo>
                <a:lnTo>
                  <a:pt x="2060455" y="805383"/>
                </a:lnTo>
                <a:lnTo>
                  <a:pt x="2080914" y="765850"/>
                </a:lnTo>
                <a:lnTo>
                  <a:pt x="2088261" y="720343"/>
                </a:lnTo>
                <a:lnTo>
                  <a:pt x="2088261" y="144144"/>
                </a:lnTo>
                <a:lnTo>
                  <a:pt x="2080914" y="98576"/>
                </a:lnTo>
                <a:lnTo>
                  <a:pt x="2060455" y="59006"/>
                </a:lnTo>
                <a:lnTo>
                  <a:pt x="2029254" y="27805"/>
                </a:lnTo>
                <a:lnTo>
                  <a:pt x="1989684" y="7346"/>
                </a:lnTo>
                <a:lnTo>
                  <a:pt x="1944115" y="0"/>
                </a:lnTo>
                <a:close/>
              </a:path>
            </a:pathLst>
          </a:custGeom>
          <a:solidFill>
            <a:srgbClr val="CCEB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228207" y="2205608"/>
            <a:ext cx="2088514" cy="864869"/>
          </a:xfrm>
          <a:custGeom>
            <a:avLst/>
            <a:gdLst/>
            <a:ahLst/>
            <a:cxnLst/>
            <a:rect l="l" t="t" r="r" b="b"/>
            <a:pathLst>
              <a:path w="2088515" h="864869">
                <a:moveTo>
                  <a:pt x="0" y="144144"/>
                </a:moveTo>
                <a:lnTo>
                  <a:pt x="7345" y="98576"/>
                </a:lnTo>
                <a:lnTo>
                  <a:pt x="27797" y="59006"/>
                </a:lnTo>
                <a:lnTo>
                  <a:pt x="58978" y="27805"/>
                </a:lnTo>
                <a:lnTo>
                  <a:pt x="98511" y="7346"/>
                </a:lnTo>
                <a:lnTo>
                  <a:pt x="144017" y="0"/>
                </a:lnTo>
                <a:lnTo>
                  <a:pt x="1944115" y="0"/>
                </a:lnTo>
                <a:lnTo>
                  <a:pt x="1989684" y="7346"/>
                </a:lnTo>
                <a:lnTo>
                  <a:pt x="2029254" y="27805"/>
                </a:lnTo>
                <a:lnTo>
                  <a:pt x="2060455" y="59006"/>
                </a:lnTo>
                <a:lnTo>
                  <a:pt x="2080914" y="98576"/>
                </a:lnTo>
                <a:lnTo>
                  <a:pt x="2088261" y="144144"/>
                </a:lnTo>
                <a:lnTo>
                  <a:pt x="2088261" y="720343"/>
                </a:lnTo>
                <a:lnTo>
                  <a:pt x="2080914" y="765850"/>
                </a:lnTo>
                <a:lnTo>
                  <a:pt x="2060455" y="805383"/>
                </a:lnTo>
                <a:lnTo>
                  <a:pt x="2029254" y="836564"/>
                </a:lnTo>
                <a:lnTo>
                  <a:pt x="1989684" y="857016"/>
                </a:lnTo>
                <a:lnTo>
                  <a:pt x="1944115" y="864362"/>
                </a:lnTo>
                <a:lnTo>
                  <a:pt x="144017" y="864362"/>
                </a:lnTo>
                <a:lnTo>
                  <a:pt x="98511" y="857016"/>
                </a:lnTo>
                <a:lnTo>
                  <a:pt x="58978" y="836564"/>
                </a:lnTo>
                <a:lnTo>
                  <a:pt x="27797" y="805383"/>
                </a:lnTo>
                <a:lnTo>
                  <a:pt x="7345" y="765850"/>
                </a:lnTo>
                <a:lnTo>
                  <a:pt x="0" y="720343"/>
                </a:lnTo>
                <a:lnTo>
                  <a:pt x="0" y="144144"/>
                </a:lnTo>
                <a:close/>
              </a:path>
            </a:pathLst>
          </a:custGeom>
          <a:ln w="25400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6812026" y="2446146"/>
            <a:ext cx="939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Droid Sans Fallback"/>
                <a:cs typeface="Droid Sans Fallback"/>
              </a:rPr>
              <a:t>學習型</a:t>
            </a:r>
            <a:endParaRPr sz="2400">
              <a:latin typeface="Droid Sans Fallback"/>
              <a:cs typeface="Droid Sans Fallback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6254496" y="4005071"/>
            <a:ext cx="2220468" cy="8168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93484" y="4043807"/>
            <a:ext cx="2088514" cy="655320"/>
          </a:xfrm>
          <a:custGeom>
            <a:avLst/>
            <a:gdLst/>
            <a:ahLst/>
            <a:cxnLst/>
            <a:rect l="l" t="t" r="r" b="b"/>
            <a:pathLst>
              <a:path w="2088515" h="655320">
                <a:moveTo>
                  <a:pt x="1979040" y="0"/>
                </a:moveTo>
                <a:lnTo>
                  <a:pt x="109219" y="0"/>
                </a:lnTo>
                <a:lnTo>
                  <a:pt x="66704" y="8582"/>
                </a:lnTo>
                <a:lnTo>
                  <a:pt x="31988" y="31988"/>
                </a:lnTo>
                <a:lnTo>
                  <a:pt x="8582" y="66704"/>
                </a:lnTo>
                <a:lnTo>
                  <a:pt x="0" y="109220"/>
                </a:lnTo>
                <a:lnTo>
                  <a:pt x="0" y="546100"/>
                </a:lnTo>
                <a:lnTo>
                  <a:pt x="8582" y="588615"/>
                </a:lnTo>
                <a:lnTo>
                  <a:pt x="31988" y="623331"/>
                </a:lnTo>
                <a:lnTo>
                  <a:pt x="66704" y="646737"/>
                </a:lnTo>
                <a:lnTo>
                  <a:pt x="109219" y="655320"/>
                </a:lnTo>
                <a:lnTo>
                  <a:pt x="1979040" y="655320"/>
                </a:lnTo>
                <a:lnTo>
                  <a:pt x="2021556" y="646737"/>
                </a:lnTo>
                <a:lnTo>
                  <a:pt x="2056272" y="623331"/>
                </a:lnTo>
                <a:lnTo>
                  <a:pt x="2079678" y="588615"/>
                </a:lnTo>
                <a:lnTo>
                  <a:pt x="2088261" y="546100"/>
                </a:lnTo>
                <a:lnTo>
                  <a:pt x="2088261" y="109220"/>
                </a:lnTo>
                <a:lnTo>
                  <a:pt x="2079678" y="66704"/>
                </a:lnTo>
                <a:lnTo>
                  <a:pt x="2056272" y="31988"/>
                </a:lnTo>
                <a:lnTo>
                  <a:pt x="2021556" y="8582"/>
                </a:lnTo>
                <a:lnTo>
                  <a:pt x="197904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293484" y="4043807"/>
            <a:ext cx="2088514" cy="655320"/>
          </a:xfrm>
          <a:custGeom>
            <a:avLst/>
            <a:gdLst/>
            <a:ahLst/>
            <a:cxnLst/>
            <a:rect l="l" t="t" r="r" b="b"/>
            <a:pathLst>
              <a:path w="2088515" h="655320">
                <a:moveTo>
                  <a:pt x="0" y="109220"/>
                </a:moveTo>
                <a:lnTo>
                  <a:pt x="8582" y="66704"/>
                </a:lnTo>
                <a:lnTo>
                  <a:pt x="31988" y="31988"/>
                </a:lnTo>
                <a:lnTo>
                  <a:pt x="66704" y="8582"/>
                </a:lnTo>
                <a:lnTo>
                  <a:pt x="109219" y="0"/>
                </a:lnTo>
                <a:lnTo>
                  <a:pt x="1979040" y="0"/>
                </a:lnTo>
                <a:lnTo>
                  <a:pt x="2021556" y="8582"/>
                </a:lnTo>
                <a:lnTo>
                  <a:pt x="2056272" y="31988"/>
                </a:lnTo>
                <a:lnTo>
                  <a:pt x="2079678" y="66704"/>
                </a:lnTo>
                <a:lnTo>
                  <a:pt x="2088261" y="109220"/>
                </a:lnTo>
                <a:lnTo>
                  <a:pt x="2088261" y="546100"/>
                </a:lnTo>
                <a:lnTo>
                  <a:pt x="2079678" y="588615"/>
                </a:lnTo>
                <a:lnTo>
                  <a:pt x="2056272" y="623331"/>
                </a:lnTo>
                <a:lnTo>
                  <a:pt x="2021556" y="646737"/>
                </a:lnTo>
                <a:lnTo>
                  <a:pt x="1979040" y="655320"/>
                </a:lnTo>
                <a:lnTo>
                  <a:pt x="109219" y="655320"/>
                </a:lnTo>
                <a:lnTo>
                  <a:pt x="66704" y="646737"/>
                </a:lnTo>
                <a:lnTo>
                  <a:pt x="31988" y="623331"/>
                </a:lnTo>
                <a:lnTo>
                  <a:pt x="8582" y="588615"/>
                </a:lnTo>
                <a:lnTo>
                  <a:pt x="0" y="546100"/>
                </a:lnTo>
                <a:lnTo>
                  <a:pt x="0" y="109220"/>
                </a:lnTo>
                <a:close/>
              </a:path>
            </a:pathLst>
          </a:custGeom>
          <a:ln w="25400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509511" y="4147311"/>
            <a:ext cx="1724025" cy="462280"/>
          </a:xfrm>
          <a:custGeom>
            <a:avLst/>
            <a:gdLst/>
            <a:ahLst/>
            <a:cxnLst/>
            <a:rect l="l" t="t" r="r" b="b"/>
            <a:pathLst>
              <a:path w="1724025" h="462279">
                <a:moveTo>
                  <a:pt x="0" y="461772"/>
                </a:moveTo>
                <a:lnTo>
                  <a:pt x="1723517" y="461772"/>
                </a:lnTo>
                <a:lnTo>
                  <a:pt x="1723517" y="0"/>
                </a:lnTo>
                <a:lnTo>
                  <a:pt x="0" y="0"/>
                </a:lnTo>
                <a:lnTo>
                  <a:pt x="0" y="461772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6589268" y="4172203"/>
            <a:ext cx="15494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Droid Sans Fallback"/>
                <a:cs typeface="Droid Sans Fallback"/>
              </a:rPr>
              <a:t>研究獎助生</a:t>
            </a:r>
            <a:endParaRPr sz="2400">
              <a:latin typeface="Droid Sans Fallback"/>
              <a:cs typeface="Droid Sans Fallback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7173341" y="3092322"/>
            <a:ext cx="171450" cy="864235"/>
          </a:xfrm>
          <a:custGeom>
            <a:avLst/>
            <a:gdLst/>
            <a:ahLst/>
            <a:cxnLst/>
            <a:rect l="l" t="t" r="r" b="b"/>
            <a:pathLst>
              <a:path w="171450" h="864235">
                <a:moveTo>
                  <a:pt x="57150" y="692657"/>
                </a:moveTo>
                <a:lnTo>
                  <a:pt x="0" y="692657"/>
                </a:lnTo>
                <a:lnTo>
                  <a:pt x="85725" y="864107"/>
                </a:lnTo>
                <a:lnTo>
                  <a:pt x="157162" y="721232"/>
                </a:lnTo>
                <a:lnTo>
                  <a:pt x="57150" y="721232"/>
                </a:lnTo>
                <a:lnTo>
                  <a:pt x="57150" y="692657"/>
                </a:lnTo>
                <a:close/>
              </a:path>
              <a:path w="171450" h="864235">
                <a:moveTo>
                  <a:pt x="114300" y="0"/>
                </a:moveTo>
                <a:lnTo>
                  <a:pt x="57150" y="0"/>
                </a:lnTo>
                <a:lnTo>
                  <a:pt x="57150" y="721232"/>
                </a:lnTo>
                <a:lnTo>
                  <a:pt x="114300" y="721232"/>
                </a:lnTo>
                <a:lnTo>
                  <a:pt x="114300" y="0"/>
                </a:lnTo>
                <a:close/>
              </a:path>
              <a:path w="171450" h="864235">
                <a:moveTo>
                  <a:pt x="171450" y="692657"/>
                </a:moveTo>
                <a:lnTo>
                  <a:pt x="114300" y="692657"/>
                </a:lnTo>
                <a:lnTo>
                  <a:pt x="114300" y="721232"/>
                </a:lnTo>
                <a:lnTo>
                  <a:pt x="157162" y="721232"/>
                </a:lnTo>
                <a:lnTo>
                  <a:pt x="171450" y="692657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070711" y="4009664"/>
            <a:ext cx="2088514" cy="657225"/>
          </a:xfrm>
          <a:custGeom>
            <a:avLst/>
            <a:gdLst/>
            <a:ahLst/>
            <a:cxnLst/>
            <a:rect l="l" t="t" r="r" b="b"/>
            <a:pathLst>
              <a:path w="2088514" h="657225">
                <a:moveTo>
                  <a:pt x="0" y="109600"/>
                </a:moveTo>
                <a:lnTo>
                  <a:pt x="8598" y="66972"/>
                </a:lnTo>
                <a:lnTo>
                  <a:pt x="32057" y="32131"/>
                </a:lnTo>
                <a:lnTo>
                  <a:pt x="66876" y="8624"/>
                </a:lnTo>
                <a:lnTo>
                  <a:pt x="109550" y="0"/>
                </a:lnTo>
                <a:lnTo>
                  <a:pt x="1978736" y="0"/>
                </a:lnTo>
                <a:lnTo>
                  <a:pt x="2021344" y="8624"/>
                </a:lnTo>
                <a:lnTo>
                  <a:pt x="2056142" y="32130"/>
                </a:lnTo>
                <a:lnTo>
                  <a:pt x="2079605" y="66972"/>
                </a:lnTo>
                <a:lnTo>
                  <a:pt x="2088210" y="109600"/>
                </a:lnTo>
                <a:lnTo>
                  <a:pt x="2088210" y="547497"/>
                </a:lnTo>
                <a:lnTo>
                  <a:pt x="2079605" y="590105"/>
                </a:lnTo>
                <a:lnTo>
                  <a:pt x="2056142" y="624903"/>
                </a:lnTo>
                <a:lnTo>
                  <a:pt x="2021344" y="648366"/>
                </a:lnTo>
                <a:lnTo>
                  <a:pt x="1978736" y="656971"/>
                </a:lnTo>
                <a:lnTo>
                  <a:pt x="109550" y="656971"/>
                </a:lnTo>
                <a:lnTo>
                  <a:pt x="66876" y="648366"/>
                </a:lnTo>
                <a:lnTo>
                  <a:pt x="32057" y="624903"/>
                </a:lnTo>
                <a:lnTo>
                  <a:pt x="8598" y="590105"/>
                </a:lnTo>
                <a:lnTo>
                  <a:pt x="0" y="547497"/>
                </a:lnTo>
                <a:lnTo>
                  <a:pt x="0" y="109600"/>
                </a:lnTo>
                <a:close/>
              </a:path>
            </a:pathLst>
          </a:custGeom>
          <a:solidFill>
            <a:schemeClr val="accent2"/>
          </a:solidFill>
          <a:ln w="25400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rgbClr val="C00000"/>
              </a:solidFill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233487" y="3954693"/>
            <a:ext cx="2031364" cy="462280"/>
          </a:xfrm>
          <a:custGeom>
            <a:avLst/>
            <a:gdLst/>
            <a:ahLst/>
            <a:cxnLst/>
            <a:rect l="l" t="t" r="r" b="b"/>
            <a:pathLst>
              <a:path w="2031364" h="462279">
                <a:moveTo>
                  <a:pt x="0" y="461670"/>
                </a:moveTo>
                <a:lnTo>
                  <a:pt x="2031364" y="461670"/>
                </a:lnTo>
                <a:lnTo>
                  <a:pt x="2031364" y="0"/>
                </a:lnTo>
                <a:lnTo>
                  <a:pt x="0" y="0"/>
                </a:lnTo>
                <a:lnTo>
                  <a:pt x="0" y="461670"/>
                </a:lnTo>
                <a:close/>
              </a:path>
            </a:pathLst>
          </a:custGeom>
          <a:noFill/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1187868" y="4147198"/>
            <a:ext cx="1854200" cy="382156"/>
          </a:xfrm>
          <a:prstGeom prst="rect">
            <a:avLst/>
          </a:prstGeom>
          <a:noFill/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zh-TW" altLang="en-US" sz="2400" dirty="0" smtClean="0">
                <a:solidFill>
                  <a:schemeClr val="bg1"/>
                </a:solidFill>
                <a:latin typeface="Droid Sans Fallback"/>
                <a:cs typeface="Droid Sans Fallback"/>
              </a:rPr>
              <a:t>學生兼任助理</a:t>
            </a:r>
            <a:endParaRPr sz="2400" dirty="0">
              <a:solidFill>
                <a:schemeClr val="bg1"/>
              </a:solidFill>
              <a:latin typeface="Droid Sans Fallback"/>
              <a:cs typeface="Droid Sans Fallback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6948296" y="4834127"/>
            <a:ext cx="2088514" cy="655320"/>
          </a:xfrm>
          <a:custGeom>
            <a:avLst/>
            <a:gdLst/>
            <a:ahLst/>
            <a:cxnLst/>
            <a:rect l="l" t="t" r="r" b="b"/>
            <a:pathLst>
              <a:path w="2088515" h="655320">
                <a:moveTo>
                  <a:pt x="1978913" y="0"/>
                </a:moveTo>
                <a:lnTo>
                  <a:pt x="109220" y="0"/>
                </a:lnTo>
                <a:lnTo>
                  <a:pt x="66704" y="8582"/>
                </a:lnTo>
                <a:lnTo>
                  <a:pt x="31988" y="31988"/>
                </a:lnTo>
                <a:lnTo>
                  <a:pt x="8582" y="66704"/>
                </a:lnTo>
                <a:lnTo>
                  <a:pt x="0" y="109220"/>
                </a:lnTo>
                <a:lnTo>
                  <a:pt x="0" y="546100"/>
                </a:lnTo>
                <a:lnTo>
                  <a:pt x="8582" y="588615"/>
                </a:lnTo>
                <a:lnTo>
                  <a:pt x="31988" y="623331"/>
                </a:lnTo>
                <a:lnTo>
                  <a:pt x="66704" y="646737"/>
                </a:lnTo>
                <a:lnTo>
                  <a:pt x="109220" y="655320"/>
                </a:lnTo>
                <a:lnTo>
                  <a:pt x="1978913" y="655320"/>
                </a:lnTo>
                <a:lnTo>
                  <a:pt x="2021449" y="646737"/>
                </a:lnTo>
                <a:lnTo>
                  <a:pt x="2056209" y="623331"/>
                </a:lnTo>
                <a:lnTo>
                  <a:pt x="2079658" y="588615"/>
                </a:lnTo>
                <a:lnTo>
                  <a:pt x="2088260" y="546100"/>
                </a:lnTo>
                <a:lnTo>
                  <a:pt x="2088260" y="109220"/>
                </a:lnTo>
                <a:lnTo>
                  <a:pt x="2079658" y="66704"/>
                </a:lnTo>
                <a:lnTo>
                  <a:pt x="2056209" y="31988"/>
                </a:lnTo>
                <a:lnTo>
                  <a:pt x="2021449" y="8582"/>
                </a:lnTo>
                <a:lnTo>
                  <a:pt x="1978913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948296" y="4834127"/>
            <a:ext cx="2088514" cy="655320"/>
          </a:xfrm>
          <a:custGeom>
            <a:avLst/>
            <a:gdLst/>
            <a:ahLst/>
            <a:cxnLst/>
            <a:rect l="l" t="t" r="r" b="b"/>
            <a:pathLst>
              <a:path w="2088515" h="655320">
                <a:moveTo>
                  <a:pt x="0" y="109220"/>
                </a:moveTo>
                <a:lnTo>
                  <a:pt x="8582" y="66704"/>
                </a:lnTo>
                <a:lnTo>
                  <a:pt x="31988" y="31988"/>
                </a:lnTo>
                <a:lnTo>
                  <a:pt x="66704" y="8582"/>
                </a:lnTo>
                <a:lnTo>
                  <a:pt x="109220" y="0"/>
                </a:lnTo>
                <a:lnTo>
                  <a:pt x="1978913" y="0"/>
                </a:lnTo>
                <a:lnTo>
                  <a:pt x="2021449" y="8582"/>
                </a:lnTo>
                <a:lnTo>
                  <a:pt x="2056209" y="31988"/>
                </a:lnTo>
                <a:lnTo>
                  <a:pt x="2079658" y="66704"/>
                </a:lnTo>
                <a:lnTo>
                  <a:pt x="2088260" y="109220"/>
                </a:lnTo>
                <a:lnTo>
                  <a:pt x="2088260" y="546100"/>
                </a:lnTo>
                <a:lnTo>
                  <a:pt x="2079658" y="588615"/>
                </a:lnTo>
                <a:lnTo>
                  <a:pt x="2056209" y="623331"/>
                </a:lnTo>
                <a:lnTo>
                  <a:pt x="2021449" y="646737"/>
                </a:lnTo>
                <a:lnTo>
                  <a:pt x="1978913" y="655320"/>
                </a:lnTo>
                <a:lnTo>
                  <a:pt x="109220" y="655320"/>
                </a:lnTo>
                <a:lnTo>
                  <a:pt x="66704" y="646737"/>
                </a:lnTo>
                <a:lnTo>
                  <a:pt x="31988" y="623331"/>
                </a:lnTo>
                <a:lnTo>
                  <a:pt x="8582" y="588615"/>
                </a:lnTo>
                <a:lnTo>
                  <a:pt x="0" y="546100"/>
                </a:lnTo>
                <a:lnTo>
                  <a:pt x="0" y="109220"/>
                </a:lnTo>
                <a:close/>
              </a:path>
            </a:pathLst>
          </a:custGeom>
          <a:ln w="25400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988809" y="5012169"/>
            <a:ext cx="2031364" cy="369570"/>
          </a:xfrm>
          <a:custGeom>
            <a:avLst/>
            <a:gdLst/>
            <a:ahLst/>
            <a:cxnLst/>
            <a:rect l="l" t="t" r="r" b="b"/>
            <a:pathLst>
              <a:path w="2031365" h="369570">
                <a:moveTo>
                  <a:pt x="0" y="369328"/>
                </a:moveTo>
                <a:lnTo>
                  <a:pt x="2031365" y="369328"/>
                </a:lnTo>
                <a:lnTo>
                  <a:pt x="2031365" y="0"/>
                </a:lnTo>
                <a:lnTo>
                  <a:pt x="0" y="0"/>
                </a:lnTo>
                <a:lnTo>
                  <a:pt x="0" y="369328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7068693" y="5040248"/>
            <a:ext cx="18542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Droid Sans Fallback"/>
                <a:cs typeface="Droid Sans Fallback"/>
              </a:rPr>
              <a:t>附服務負擔助學生</a:t>
            </a:r>
            <a:endParaRPr sz="1800" dirty="0">
              <a:latin typeface="Droid Sans Fallback"/>
              <a:cs typeface="Droid Sans Fallback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4757801" y="4834127"/>
            <a:ext cx="2088514" cy="655320"/>
          </a:xfrm>
          <a:custGeom>
            <a:avLst/>
            <a:gdLst/>
            <a:ahLst/>
            <a:cxnLst/>
            <a:rect l="l" t="t" r="r" b="b"/>
            <a:pathLst>
              <a:path w="2088515" h="655320">
                <a:moveTo>
                  <a:pt x="0" y="109220"/>
                </a:moveTo>
                <a:lnTo>
                  <a:pt x="8602" y="66704"/>
                </a:lnTo>
                <a:lnTo>
                  <a:pt x="32051" y="31988"/>
                </a:lnTo>
                <a:lnTo>
                  <a:pt x="66811" y="8582"/>
                </a:lnTo>
                <a:lnTo>
                  <a:pt x="109347" y="0"/>
                </a:lnTo>
                <a:lnTo>
                  <a:pt x="1979041" y="0"/>
                </a:lnTo>
                <a:lnTo>
                  <a:pt x="2021556" y="8582"/>
                </a:lnTo>
                <a:lnTo>
                  <a:pt x="2056272" y="31988"/>
                </a:lnTo>
                <a:lnTo>
                  <a:pt x="2079678" y="66704"/>
                </a:lnTo>
                <a:lnTo>
                  <a:pt x="2088260" y="109220"/>
                </a:lnTo>
                <a:lnTo>
                  <a:pt x="2088260" y="546100"/>
                </a:lnTo>
                <a:lnTo>
                  <a:pt x="2079678" y="588615"/>
                </a:lnTo>
                <a:lnTo>
                  <a:pt x="2056272" y="623331"/>
                </a:lnTo>
                <a:lnTo>
                  <a:pt x="2021556" y="646737"/>
                </a:lnTo>
                <a:lnTo>
                  <a:pt x="1979041" y="655320"/>
                </a:lnTo>
                <a:lnTo>
                  <a:pt x="109347" y="655320"/>
                </a:lnTo>
                <a:lnTo>
                  <a:pt x="66811" y="646737"/>
                </a:lnTo>
                <a:lnTo>
                  <a:pt x="32051" y="623331"/>
                </a:lnTo>
                <a:lnTo>
                  <a:pt x="8602" y="588615"/>
                </a:lnTo>
                <a:lnTo>
                  <a:pt x="0" y="546100"/>
                </a:lnTo>
                <a:lnTo>
                  <a:pt x="0" y="109220"/>
                </a:lnTo>
                <a:close/>
              </a:path>
            </a:pathLst>
          </a:custGeom>
          <a:ln w="25400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973828" y="4937505"/>
            <a:ext cx="1724025" cy="462280"/>
          </a:xfrm>
          <a:custGeom>
            <a:avLst/>
            <a:gdLst/>
            <a:ahLst/>
            <a:cxnLst/>
            <a:rect l="l" t="t" r="r" b="b"/>
            <a:pathLst>
              <a:path w="1724025" h="462279">
                <a:moveTo>
                  <a:pt x="0" y="461772"/>
                </a:moveTo>
                <a:lnTo>
                  <a:pt x="1723517" y="461772"/>
                </a:lnTo>
                <a:lnTo>
                  <a:pt x="1723517" y="0"/>
                </a:lnTo>
                <a:lnTo>
                  <a:pt x="0" y="0"/>
                </a:lnTo>
                <a:lnTo>
                  <a:pt x="0" y="461772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5053329" y="4962525"/>
            <a:ext cx="15494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Droid Sans Fallback"/>
                <a:cs typeface="Droid Sans Fallback"/>
              </a:rPr>
              <a:t>教學獎助生</a:t>
            </a:r>
            <a:endParaRPr sz="2400" dirty="0">
              <a:latin typeface="Droid Sans Fallback"/>
              <a:cs typeface="Droid Sans Fallback"/>
            </a:endParaRPr>
          </a:p>
        </p:txBody>
      </p:sp>
      <p:sp>
        <p:nvSpPr>
          <p:cNvPr id="39" name="object 39"/>
          <p:cNvSpPr txBox="1">
            <a:spLocks noGrp="1"/>
          </p:cNvSpPr>
          <p:nvPr>
            <p:ph type="title"/>
          </p:nvPr>
        </p:nvSpPr>
        <p:spPr>
          <a:xfrm>
            <a:off x="2376" y="210438"/>
            <a:ext cx="189992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4505">
              <a:lnSpc>
                <a:spcPct val="100000"/>
              </a:lnSpc>
              <a:spcBef>
                <a:spcPts val="100"/>
              </a:spcBef>
            </a:pPr>
            <a:r>
              <a:rPr sz="3200" dirty="0"/>
              <a:t>背景</a:t>
            </a:r>
            <a:endParaRPr sz="3200"/>
          </a:p>
        </p:txBody>
      </p:sp>
      <p:sp>
        <p:nvSpPr>
          <p:cNvPr id="40" name="object 40"/>
          <p:cNvSpPr txBox="1"/>
          <p:nvPr/>
        </p:nvSpPr>
        <p:spPr>
          <a:xfrm>
            <a:off x="372262" y="1359484"/>
            <a:ext cx="3937635" cy="7023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80" dirty="0">
                <a:solidFill>
                  <a:srgbClr val="404040"/>
                </a:solidFill>
                <a:latin typeface="Arial"/>
                <a:cs typeface="Arial"/>
              </a:rPr>
              <a:t>(</a:t>
            </a:r>
            <a:r>
              <a:rPr sz="2200" dirty="0">
                <a:solidFill>
                  <a:srgbClr val="404040"/>
                </a:solidFill>
                <a:latin typeface="Noto Sans Mono CJK JP Regular"/>
                <a:cs typeface="Noto Sans Mono CJK JP Regular"/>
              </a:rPr>
              <a:t>勞動</a:t>
            </a:r>
            <a:r>
              <a:rPr sz="2200" spc="5" dirty="0">
                <a:solidFill>
                  <a:srgbClr val="404040"/>
                </a:solidFill>
                <a:latin typeface="Noto Sans Mono CJK JP Regular"/>
                <a:cs typeface="Noto Sans Mono CJK JP Regular"/>
              </a:rPr>
              <a:t>部</a:t>
            </a:r>
            <a:r>
              <a:rPr sz="2200" spc="-70" dirty="0">
                <a:solidFill>
                  <a:srgbClr val="404040"/>
                </a:solidFill>
                <a:latin typeface="Arial"/>
                <a:cs typeface="Arial"/>
              </a:rPr>
              <a:t>)</a:t>
            </a:r>
            <a:r>
              <a:rPr sz="2200" spc="-14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404040"/>
                </a:solidFill>
                <a:latin typeface="Noto Sans Mono CJK JP Regular"/>
                <a:cs typeface="Noto Sans Mono CJK JP Regular"/>
              </a:rPr>
              <a:t>專科以上學校</a:t>
            </a:r>
            <a:endParaRPr sz="2200">
              <a:latin typeface="Noto Sans Mono CJK JP Regular"/>
              <a:cs typeface="Noto Sans Mono CJK JP Regular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z="2200" dirty="0">
                <a:solidFill>
                  <a:srgbClr val="404040"/>
                </a:solidFill>
                <a:latin typeface="Noto Sans Mono CJK JP Regular"/>
                <a:cs typeface="Noto Sans Mono CJK JP Regular"/>
              </a:rPr>
              <a:t>兼</a:t>
            </a:r>
            <a:r>
              <a:rPr sz="2200" spc="-5" dirty="0">
                <a:solidFill>
                  <a:srgbClr val="404040"/>
                </a:solidFill>
                <a:latin typeface="Noto Sans Mono CJK JP Regular"/>
                <a:cs typeface="Noto Sans Mono CJK JP Regular"/>
              </a:rPr>
              <a:t>任助</a:t>
            </a:r>
            <a:r>
              <a:rPr sz="2200" dirty="0">
                <a:solidFill>
                  <a:srgbClr val="404040"/>
                </a:solidFill>
                <a:latin typeface="Noto Sans Mono CJK JP Regular"/>
                <a:cs typeface="Noto Sans Mono CJK JP Regular"/>
              </a:rPr>
              <a:t>理</a:t>
            </a:r>
            <a:r>
              <a:rPr sz="2200" spc="-5" dirty="0">
                <a:solidFill>
                  <a:srgbClr val="404040"/>
                </a:solidFill>
                <a:latin typeface="Noto Sans Mono CJK JP Regular"/>
                <a:cs typeface="Noto Sans Mono CJK JP Regular"/>
              </a:rPr>
              <a:t>勞</a:t>
            </a:r>
            <a:r>
              <a:rPr sz="2200" spc="15" dirty="0">
                <a:solidFill>
                  <a:srgbClr val="404040"/>
                </a:solidFill>
                <a:latin typeface="Noto Sans Mono CJK JP Regular"/>
                <a:cs typeface="Noto Sans Mono CJK JP Regular"/>
              </a:rPr>
              <a:t>動</a:t>
            </a:r>
            <a:r>
              <a:rPr sz="2200" spc="-5" dirty="0">
                <a:solidFill>
                  <a:srgbClr val="404040"/>
                </a:solidFill>
                <a:latin typeface="Noto Sans Mono CJK JP Regular"/>
                <a:cs typeface="Noto Sans Mono CJK JP Regular"/>
              </a:rPr>
              <a:t>權益</a:t>
            </a:r>
            <a:r>
              <a:rPr sz="2200" dirty="0">
                <a:solidFill>
                  <a:srgbClr val="404040"/>
                </a:solidFill>
                <a:latin typeface="Noto Sans Mono CJK JP Regular"/>
                <a:cs typeface="Noto Sans Mono CJK JP Regular"/>
              </a:rPr>
              <a:t>保</a:t>
            </a:r>
            <a:r>
              <a:rPr sz="2200" spc="-5" dirty="0">
                <a:solidFill>
                  <a:srgbClr val="404040"/>
                </a:solidFill>
                <a:latin typeface="Noto Sans Mono CJK JP Regular"/>
                <a:cs typeface="Noto Sans Mono CJK JP Regular"/>
              </a:rPr>
              <a:t>障</a:t>
            </a:r>
            <a:r>
              <a:rPr sz="2200" dirty="0">
                <a:solidFill>
                  <a:srgbClr val="404040"/>
                </a:solidFill>
                <a:latin typeface="Noto Sans Mono CJK JP Regular"/>
                <a:cs typeface="Noto Sans Mono CJK JP Regular"/>
              </a:rPr>
              <a:t>指</a:t>
            </a:r>
            <a:r>
              <a:rPr sz="2200" spc="-5" dirty="0">
                <a:solidFill>
                  <a:srgbClr val="404040"/>
                </a:solidFill>
                <a:latin typeface="Noto Sans Mono CJK JP Regular"/>
                <a:cs typeface="Noto Sans Mono CJK JP Regular"/>
              </a:rPr>
              <a:t>導原則</a:t>
            </a:r>
            <a:endParaRPr sz="2200">
              <a:latin typeface="Noto Sans Mono CJK JP Regular"/>
              <a:cs typeface="Noto Sans Mono CJK JP Regular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213096" y="1359484"/>
            <a:ext cx="355092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80" dirty="0">
                <a:solidFill>
                  <a:srgbClr val="0000CC"/>
                </a:solidFill>
                <a:latin typeface="Arial"/>
                <a:cs typeface="Arial"/>
              </a:rPr>
              <a:t>(</a:t>
            </a:r>
            <a:r>
              <a:rPr sz="2200" dirty="0">
                <a:solidFill>
                  <a:srgbClr val="0000CC"/>
                </a:solidFill>
                <a:latin typeface="Noto Sans Mono CJK JP Regular"/>
                <a:cs typeface="Noto Sans Mono CJK JP Regular"/>
              </a:rPr>
              <a:t>教育部</a:t>
            </a:r>
            <a:r>
              <a:rPr sz="2200" spc="-80" dirty="0">
                <a:solidFill>
                  <a:srgbClr val="0000CC"/>
                </a:solidFill>
                <a:latin typeface="Arial"/>
                <a:cs typeface="Arial"/>
              </a:rPr>
              <a:t>)</a:t>
            </a:r>
            <a:r>
              <a:rPr sz="2200" dirty="0">
                <a:solidFill>
                  <a:srgbClr val="0000CC"/>
                </a:solidFill>
                <a:latin typeface="Noto Sans Mono CJK JP Regular"/>
                <a:cs typeface="Noto Sans Mono CJK JP Regular"/>
              </a:rPr>
              <a:t>專科</a:t>
            </a:r>
            <a:r>
              <a:rPr sz="2200" spc="-5" dirty="0">
                <a:solidFill>
                  <a:srgbClr val="0000CC"/>
                </a:solidFill>
                <a:latin typeface="Noto Sans Mono CJK JP Regular"/>
                <a:cs typeface="Noto Sans Mono CJK JP Regular"/>
              </a:rPr>
              <a:t>以上學</a:t>
            </a:r>
            <a:r>
              <a:rPr sz="2200" dirty="0">
                <a:solidFill>
                  <a:srgbClr val="0000CC"/>
                </a:solidFill>
                <a:latin typeface="Noto Sans Mono CJK JP Regular"/>
                <a:cs typeface="Noto Sans Mono CJK JP Regular"/>
              </a:rPr>
              <a:t>校</a:t>
            </a:r>
            <a:r>
              <a:rPr sz="2200" dirty="0">
                <a:solidFill>
                  <a:srgbClr val="C00000"/>
                </a:solidFill>
                <a:latin typeface="Noto Sans Mono CJK JP Regular"/>
                <a:cs typeface="Noto Sans Mono CJK JP Regular"/>
              </a:rPr>
              <a:t>獎</a:t>
            </a:r>
            <a:r>
              <a:rPr sz="2200" spc="-5" dirty="0">
                <a:solidFill>
                  <a:srgbClr val="C00000"/>
                </a:solidFill>
                <a:latin typeface="Noto Sans Mono CJK JP Regular"/>
                <a:cs typeface="Noto Sans Mono CJK JP Regular"/>
              </a:rPr>
              <a:t>助生</a:t>
            </a:r>
            <a:endParaRPr sz="2200">
              <a:latin typeface="Noto Sans Mono CJK JP Regular"/>
              <a:cs typeface="Noto Sans Mono CJK JP Regular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7911592" y="1709547"/>
            <a:ext cx="838200" cy="0"/>
          </a:xfrm>
          <a:custGeom>
            <a:avLst/>
            <a:gdLst/>
            <a:ahLst/>
            <a:cxnLst/>
            <a:rect l="l" t="t" r="r" b="b"/>
            <a:pathLst>
              <a:path w="838200">
                <a:moveTo>
                  <a:pt x="0" y="0"/>
                </a:moveTo>
                <a:lnTo>
                  <a:pt x="838200" y="0"/>
                </a:lnTo>
              </a:path>
            </a:pathLst>
          </a:custGeom>
          <a:ln w="13715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5107940" y="1695068"/>
            <a:ext cx="225996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dirty="0" err="1" smtClean="0">
                <a:solidFill>
                  <a:srgbClr val="0000CC"/>
                </a:solidFill>
                <a:latin typeface="Noto Sans Mono CJK JP Regular"/>
                <a:cs typeface="Noto Sans Mono CJK JP Regular"/>
              </a:rPr>
              <a:t>權</a:t>
            </a:r>
            <a:r>
              <a:rPr sz="2200" spc="-5" dirty="0" err="1" smtClean="0">
                <a:solidFill>
                  <a:srgbClr val="0000CC"/>
                </a:solidFill>
                <a:latin typeface="Noto Sans Mono CJK JP Regular"/>
                <a:cs typeface="Noto Sans Mono CJK JP Regular"/>
              </a:rPr>
              <a:t>益保</a:t>
            </a:r>
            <a:r>
              <a:rPr sz="2200" dirty="0" err="1" smtClean="0">
                <a:solidFill>
                  <a:srgbClr val="0000CC"/>
                </a:solidFill>
                <a:latin typeface="Noto Sans Mono CJK JP Regular"/>
                <a:cs typeface="Noto Sans Mono CJK JP Regular"/>
              </a:rPr>
              <a:t>障</a:t>
            </a:r>
            <a:r>
              <a:rPr lang="zh-TW" altLang="en-US" sz="2200" spc="-5" dirty="0">
                <a:solidFill>
                  <a:srgbClr val="0000CC"/>
                </a:solidFill>
                <a:latin typeface="Noto Sans Mono CJK JP Regular"/>
                <a:cs typeface="Noto Sans Mono CJK JP Regular"/>
              </a:rPr>
              <a:t>指導</a:t>
            </a:r>
            <a:r>
              <a:rPr sz="2200" spc="-5" dirty="0" err="1" smtClean="0">
                <a:solidFill>
                  <a:srgbClr val="0000CC"/>
                </a:solidFill>
                <a:latin typeface="Noto Sans Mono CJK JP Regular"/>
                <a:cs typeface="Noto Sans Mono CJK JP Regular"/>
              </a:rPr>
              <a:t>原則</a:t>
            </a:r>
            <a:endParaRPr sz="2200" dirty="0">
              <a:latin typeface="Noto Sans Mono CJK JP Regular"/>
              <a:cs typeface="Noto Sans Mono CJK JP Regular"/>
            </a:endParaRPr>
          </a:p>
        </p:txBody>
      </p:sp>
      <p:sp>
        <p:nvSpPr>
          <p:cNvPr id="51" name="object 5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50" name="object 50"/>
          <p:cNvSpPr txBox="1"/>
          <p:nvPr/>
        </p:nvSpPr>
        <p:spPr>
          <a:xfrm>
            <a:off x="7576819" y="1821306"/>
            <a:ext cx="124968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90" dirty="0">
                <a:latin typeface="Arial"/>
                <a:cs typeface="Arial"/>
              </a:rPr>
              <a:t>106</a:t>
            </a:r>
            <a:r>
              <a:rPr sz="1600" spc="5" dirty="0">
                <a:latin typeface="Droid Sans Fallback"/>
                <a:cs typeface="Droid Sans Fallback"/>
              </a:rPr>
              <a:t>年</a:t>
            </a:r>
            <a:r>
              <a:rPr sz="1600" spc="-90" dirty="0">
                <a:latin typeface="Arial"/>
                <a:cs typeface="Arial"/>
              </a:rPr>
              <a:t>5</a:t>
            </a:r>
            <a:r>
              <a:rPr sz="1600" spc="5" dirty="0">
                <a:latin typeface="Droid Sans Fallback"/>
                <a:cs typeface="Droid Sans Fallback"/>
              </a:rPr>
              <a:t>月</a:t>
            </a:r>
            <a:r>
              <a:rPr sz="1600" spc="-90" dirty="0">
                <a:latin typeface="Arial"/>
                <a:cs typeface="Arial"/>
              </a:rPr>
              <a:t>18</a:t>
            </a:r>
            <a:r>
              <a:rPr sz="1600" spc="-5" dirty="0">
                <a:latin typeface="Droid Sans Fallback"/>
                <a:cs typeface="Droid Sans Fallback"/>
              </a:rPr>
              <a:t>日</a:t>
            </a:r>
            <a:endParaRPr sz="1600">
              <a:latin typeface="Droid Sans Fallback"/>
              <a:cs typeface="Droid Sans Fallback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391" y="3096004"/>
            <a:ext cx="171450" cy="86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" y="1537334"/>
            <a:ext cx="5434330" cy="233045"/>
          </a:xfrm>
          <a:custGeom>
            <a:avLst/>
            <a:gdLst/>
            <a:ahLst/>
            <a:cxnLst/>
            <a:rect l="l" t="t" r="r" b="b"/>
            <a:pathLst>
              <a:path w="5434330" h="233044">
                <a:moveTo>
                  <a:pt x="0" y="232917"/>
                </a:moveTo>
                <a:lnTo>
                  <a:pt x="5434330" y="232917"/>
                </a:lnTo>
                <a:lnTo>
                  <a:pt x="5434330" y="0"/>
                </a:lnTo>
                <a:lnTo>
                  <a:pt x="0" y="0"/>
                </a:lnTo>
                <a:lnTo>
                  <a:pt x="0" y="232917"/>
                </a:lnTo>
                <a:close/>
              </a:path>
            </a:pathLst>
          </a:custGeom>
          <a:solidFill>
            <a:srgbClr val="C6D2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428869" y="0"/>
            <a:ext cx="1327785" cy="1770380"/>
          </a:xfrm>
          <a:custGeom>
            <a:avLst/>
            <a:gdLst/>
            <a:ahLst/>
            <a:cxnLst/>
            <a:rect l="l" t="t" r="r" b="b"/>
            <a:pathLst>
              <a:path w="1327784" h="1770380">
                <a:moveTo>
                  <a:pt x="1327277" y="0"/>
                </a:moveTo>
                <a:lnTo>
                  <a:pt x="0" y="0"/>
                </a:lnTo>
                <a:lnTo>
                  <a:pt x="0" y="1770252"/>
                </a:lnTo>
                <a:lnTo>
                  <a:pt x="1327277" y="0"/>
                </a:lnTo>
                <a:close/>
              </a:path>
            </a:pathLst>
          </a:custGeom>
          <a:solidFill>
            <a:srgbClr val="C6D2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-2" y="508101"/>
            <a:ext cx="6304280" cy="1029335"/>
          </a:xfrm>
          <a:custGeom>
            <a:avLst/>
            <a:gdLst/>
            <a:ahLst/>
            <a:cxnLst/>
            <a:rect l="l" t="t" r="r" b="b"/>
            <a:pathLst>
              <a:path w="6304280" h="1029335">
                <a:moveTo>
                  <a:pt x="0" y="1029233"/>
                </a:moveTo>
                <a:lnTo>
                  <a:pt x="6303899" y="1029233"/>
                </a:lnTo>
                <a:lnTo>
                  <a:pt x="6303899" y="0"/>
                </a:lnTo>
                <a:lnTo>
                  <a:pt x="0" y="0"/>
                </a:lnTo>
                <a:lnTo>
                  <a:pt x="0" y="1029233"/>
                </a:lnTo>
                <a:close/>
              </a:path>
            </a:pathLst>
          </a:custGeom>
          <a:solidFill>
            <a:srgbClr val="3E52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300723" y="508126"/>
            <a:ext cx="772160" cy="1029335"/>
          </a:xfrm>
          <a:custGeom>
            <a:avLst/>
            <a:gdLst/>
            <a:ahLst/>
            <a:cxnLst/>
            <a:rect l="l" t="t" r="r" b="b"/>
            <a:pathLst>
              <a:path w="772159" h="1029335">
                <a:moveTo>
                  <a:pt x="771651" y="0"/>
                </a:moveTo>
                <a:lnTo>
                  <a:pt x="0" y="0"/>
                </a:lnTo>
                <a:lnTo>
                  <a:pt x="0" y="1029208"/>
                </a:lnTo>
                <a:lnTo>
                  <a:pt x="771651" y="0"/>
                </a:lnTo>
                <a:close/>
              </a:path>
            </a:pathLst>
          </a:custGeom>
          <a:solidFill>
            <a:srgbClr val="3E52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946900" y="6599301"/>
            <a:ext cx="394335" cy="175260"/>
          </a:xfrm>
          <a:custGeom>
            <a:avLst/>
            <a:gdLst/>
            <a:ahLst/>
            <a:cxnLst/>
            <a:rect l="l" t="t" r="r" b="b"/>
            <a:pathLst>
              <a:path w="394334" h="175259">
                <a:moveTo>
                  <a:pt x="394080" y="0"/>
                </a:moveTo>
                <a:lnTo>
                  <a:pt x="0" y="0"/>
                </a:lnTo>
                <a:lnTo>
                  <a:pt x="266319" y="175244"/>
                </a:lnTo>
                <a:lnTo>
                  <a:pt x="394080" y="0"/>
                </a:lnTo>
                <a:close/>
              </a:path>
            </a:pathLst>
          </a:custGeom>
          <a:solidFill>
            <a:srgbClr val="D26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774685" y="5965007"/>
            <a:ext cx="1369695" cy="232410"/>
          </a:xfrm>
          <a:custGeom>
            <a:avLst/>
            <a:gdLst/>
            <a:ahLst/>
            <a:cxnLst/>
            <a:rect l="l" t="t" r="r" b="b"/>
            <a:pathLst>
              <a:path w="1369695" h="232410">
                <a:moveTo>
                  <a:pt x="0" y="232096"/>
                </a:moveTo>
                <a:lnTo>
                  <a:pt x="1369314" y="232096"/>
                </a:lnTo>
                <a:lnTo>
                  <a:pt x="1369314" y="0"/>
                </a:lnTo>
                <a:lnTo>
                  <a:pt x="0" y="0"/>
                </a:lnTo>
                <a:lnTo>
                  <a:pt x="0" y="232096"/>
                </a:lnTo>
                <a:close/>
              </a:path>
            </a:pathLst>
          </a:custGeom>
          <a:solidFill>
            <a:srgbClr val="C6D2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774685" y="6603263"/>
            <a:ext cx="1369695" cy="256540"/>
          </a:xfrm>
          <a:custGeom>
            <a:avLst/>
            <a:gdLst/>
            <a:ahLst/>
            <a:cxnLst/>
            <a:rect l="l" t="t" r="r" b="b"/>
            <a:pathLst>
              <a:path w="1369695" h="256540">
                <a:moveTo>
                  <a:pt x="0" y="256258"/>
                </a:moveTo>
                <a:lnTo>
                  <a:pt x="1369314" y="256258"/>
                </a:lnTo>
                <a:lnTo>
                  <a:pt x="1369314" y="0"/>
                </a:lnTo>
                <a:lnTo>
                  <a:pt x="0" y="0"/>
                </a:lnTo>
                <a:lnTo>
                  <a:pt x="0" y="256258"/>
                </a:lnTo>
                <a:close/>
              </a:path>
            </a:pathLst>
          </a:custGeom>
          <a:solidFill>
            <a:srgbClr val="C6D2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106411" y="5965012"/>
            <a:ext cx="671195" cy="894715"/>
          </a:xfrm>
          <a:custGeom>
            <a:avLst/>
            <a:gdLst/>
            <a:ahLst/>
            <a:cxnLst/>
            <a:rect l="l" t="t" r="r" b="b"/>
            <a:pathLst>
              <a:path w="671195" h="894715">
                <a:moveTo>
                  <a:pt x="670941" y="0"/>
                </a:moveTo>
                <a:lnTo>
                  <a:pt x="0" y="894593"/>
                </a:lnTo>
                <a:lnTo>
                  <a:pt x="670941" y="894593"/>
                </a:lnTo>
                <a:lnTo>
                  <a:pt x="670941" y="0"/>
                </a:lnTo>
                <a:close/>
              </a:path>
            </a:pathLst>
          </a:custGeom>
          <a:solidFill>
            <a:srgbClr val="C6D2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248017" y="6197104"/>
            <a:ext cx="1896110" cy="406400"/>
          </a:xfrm>
          <a:custGeom>
            <a:avLst/>
            <a:gdLst/>
            <a:ahLst/>
            <a:cxnLst/>
            <a:rect l="l" t="t" r="r" b="b"/>
            <a:pathLst>
              <a:path w="1896109" h="406400">
                <a:moveTo>
                  <a:pt x="0" y="406158"/>
                </a:moveTo>
                <a:lnTo>
                  <a:pt x="1895982" y="406158"/>
                </a:lnTo>
                <a:lnTo>
                  <a:pt x="1895982" y="0"/>
                </a:lnTo>
                <a:lnTo>
                  <a:pt x="0" y="0"/>
                </a:lnTo>
                <a:lnTo>
                  <a:pt x="0" y="406158"/>
                </a:lnTo>
                <a:close/>
              </a:path>
            </a:pathLst>
          </a:custGeom>
          <a:solidFill>
            <a:srgbClr val="FF9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949820" y="6197079"/>
            <a:ext cx="304800" cy="406400"/>
          </a:xfrm>
          <a:custGeom>
            <a:avLst/>
            <a:gdLst/>
            <a:ahLst/>
            <a:cxnLst/>
            <a:rect l="l" t="t" r="r" b="b"/>
            <a:pathLst>
              <a:path w="304800" h="406400">
                <a:moveTo>
                  <a:pt x="304546" y="0"/>
                </a:moveTo>
                <a:lnTo>
                  <a:pt x="0" y="406171"/>
                </a:lnTo>
                <a:lnTo>
                  <a:pt x="304546" y="406171"/>
                </a:lnTo>
                <a:lnTo>
                  <a:pt x="304546" y="0"/>
                </a:lnTo>
                <a:close/>
              </a:path>
            </a:pathLst>
          </a:custGeom>
          <a:solidFill>
            <a:srgbClr val="FF9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1" y="754125"/>
            <a:ext cx="630428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58800">
              <a:lnSpc>
                <a:spcPct val="100000"/>
              </a:lnSpc>
              <a:spcBef>
                <a:spcPts val="105"/>
              </a:spcBef>
            </a:pPr>
            <a:r>
              <a:rPr dirty="0"/>
              <a:t>研究獎助生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  <p:sp>
        <p:nvSpPr>
          <p:cNvPr id="13" name="object 13"/>
          <p:cNvSpPr txBox="1"/>
          <p:nvPr/>
        </p:nvSpPr>
        <p:spPr>
          <a:xfrm>
            <a:off x="402437" y="2498216"/>
            <a:ext cx="8190865" cy="2159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95"/>
              </a:spcBef>
              <a:buClr>
                <a:srgbClr val="C6D2E6"/>
              </a:buClr>
              <a:buFont typeface="Wingdings"/>
              <a:buChar char=""/>
              <a:tabLst>
                <a:tab pos="355600" algn="l"/>
              </a:tabLst>
            </a:pPr>
            <a:r>
              <a:rPr sz="2800" dirty="0">
                <a:latin typeface="Noto Sans Mono CJK JP Regular"/>
                <a:cs typeface="Noto Sans Mono CJK JP Regular"/>
              </a:rPr>
              <a:t>指</a:t>
            </a:r>
            <a:r>
              <a:rPr sz="2800" spc="-5" dirty="0">
                <a:latin typeface="Noto Sans Mono CJK JP Regular"/>
                <a:cs typeface="Noto Sans Mono CJK JP Regular"/>
              </a:rPr>
              <a:t>獲研究</a:t>
            </a:r>
            <a:r>
              <a:rPr sz="2800" dirty="0">
                <a:latin typeface="Noto Sans Mono CJK JP Regular"/>
                <a:cs typeface="Noto Sans Mono CJK JP Regular"/>
              </a:rPr>
              <a:t>獎</a:t>
            </a:r>
            <a:r>
              <a:rPr sz="2800" spc="-5" dirty="0">
                <a:latin typeface="Noto Sans Mono CJK JP Regular"/>
                <a:cs typeface="Noto Sans Mono CJK JP Regular"/>
              </a:rPr>
              <a:t>助之學</a:t>
            </a:r>
            <a:r>
              <a:rPr sz="2800" spc="15" dirty="0">
                <a:latin typeface="Noto Sans Mono CJK JP Regular"/>
                <a:cs typeface="Noto Sans Mono CJK JP Regular"/>
              </a:rPr>
              <a:t>生</a:t>
            </a:r>
            <a:r>
              <a:rPr sz="2800" spc="-5" dirty="0">
                <a:solidFill>
                  <a:srgbClr val="C00000"/>
                </a:solidFill>
                <a:latin typeface="Noto Sans Mono CJK JP Regular"/>
                <a:cs typeface="Noto Sans Mono CJK JP Regular"/>
              </a:rPr>
              <a:t>為發表</a:t>
            </a:r>
            <a:r>
              <a:rPr sz="2800" dirty="0">
                <a:solidFill>
                  <a:srgbClr val="C00000"/>
                </a:solidFill>
                <a:latin typeface="Noto Sans Mono CJK JP Regular"/>
                <a:cs typeface="Noto Sans Mono CJK JP Regular"/>
              </a:rPr>
              <a:t>論</a:t>
            </a:r>
            <a:r>
              <a:rPr sz="2800" spc="-5" dirty="0">
                <a:solidFill>
                  <a:srgbClr val="C00000"/>
                </a:solidFill>
                <a:latin typeface="Noto Sans Mono CJK JP Regular"/>
                <a:cs typeface="Noto Sans Mono CJK JP Regular"/>
              </a:rPr>
              <a:t>文或符</a:t>
            </a:r>
            <a:r>
              <a:rPr sz="2800" dirty="0">
                <a:solidFill>
                  <a:srgbClr val="C00000"/>
                </a:solidFill>
                <a:latin typeface="Noto Sans Mono CJK JP Regular"/>
                <a:cs typeface="Noto Sans Mono CJK JP Regular"/>
              </a:rPr>
              <a:t>合</a:t>
            </a:r>
            <a:r>
              <a:rPr sz="2800" spc="-5" dirty="0">
                <a:solidFill>
                  <a:srgbClr val="C00000"/>
                </a:solidFill>
                <a:latin typeface="Noto Sans Mono CJK JP Regular"/>
                <a:cs typeface="Noto Sans Mono CJK JP Regular"/>
              </a:rPr>
              <a:t>畢業條</a:t>
            </a:r>
            <a:r>
              <a:rPr sz="2800" spc="15" dirty="0">
                <a:solidFill>
                  <a:srgbClr val="C00000"/>
                </a:solidFill>
                <a:latin typeface="Noto Sans Mono CJK JP Regular"/>
                <a:cs typeface="Noto Sans Mono CJK JP Regular"/>
              </a:rPr>
              <a:t>件</a:t>
            </a:r>
            <a:r>
              <a:rPr sz="2800" spc="-5" dirty="0">
                <a:latin typeface="Noto Sans Mono CJK JP Regular"/>
                <a:cs typeface="Noto Sans Mono CJK JP Regular"/>
              </a:rPr>
              <a:t>， </a:t>
            </a:r>
            <a:r>
              <a:rPr sz="2800" dirty="0">
                <a:latin typeface="Noto Sans Mono CJK JP Regular"/>
                <a:cs typeface="Noto Sans Mono CJK JP Regular"/>
              </a:rPr>
              <a:t>參</a:t>
            </a:r>
            <a:r>
              <a:rPr sz="2800" spc="-5" dirty="0">
                <a:latin typeface="Noto Sans Mono CJK JP Regular"/>
                <a:cs typeface="Noto Sans Mono CJK JP Regular"/>
              </a:rPr>
              <a:t>與與自</a:t>
            </a:r>
            <a:r>
              <a:rPr sz="2800" dirty="0">
                <a:latin typeface="Noto Sans Mono CJK JP Regular"/>
                <a:cs typeface="Noto Sans Mono CJK JP Regular"/>
              </a:rPr>
              <a:t>身</a:t>
            </a:r>
            <a:r>
              <a:rPr sz="2800" spc="-5" dirty="0">
                <a:latin typeface="Noto Sans Mono CJK JP Regular"/>
                <a:cs typeface="Noto Sans Mono CJK JP Regular"/>
              </a:rPr>
              <a:t>研究相</a:t>
            </a:r>
            <a:r>
              <a:rPr sz="2800" dirty="0">
                <a:latin typeface="Noto Sans Mono CJK JP Regular"/>
                <a:cs typeface="Noto Sans Mono CJK JP Regular"/>
              </a:rPr>
              <a:t>關</a:t>
            </a:r>
            <a:r>
              <a:rPr sz="2800" spc="-5" dirty="0">
                <a:latin typeface="Noto Sans Mono CJK JP Regular"/>
                <a:cs typeface="Noto Sans Mono CJK JP Regular"/>
              </a:rPr>
              <a:t>之研究</a:t>
            </a:r>
            <a:r>
              <a:rPr sz="2800" dirty="0">
                <a:latin typeface="Noto Sans Mono CJK JP Regular"/>
                <a:cs typeface="Noto Sans Mono CJK JP Regular"/>
              </a:rPr>
              <a:t>計</a:t>
            </a:r>
            <a:r>
              <a:rPr sz="2800" spc="-5" dirty="0">
                <a:latin typeface="Noto Sans Mono CJK JP Regular"/>
                <a:cs typeface="Noto Sans Mono CJK JP Regular"/>
              </a:rPr>
              <a:t>畫或修</a:t>
            </a:r>
            <a:r>
              <a:rPr sz="2800" dirty="0">
                <a:latin typeface="Noto Sans Mono CJK JP Regular"/>
                <a:cs typeface="Noto Sans Mono CJK JP Regular"/>
              </a:rPr>
              <a:t>習</a:t>
            </a:r>
            <a:r>
              <a:rPr sz="2800" spc="-5" dirty="0">
                <a:latin typeface="Noto Sans Mono CJK JP Regular"/>
                <a:cs typeface="Noto Sans Mono CJK JP Regular"/>
              </a:rPr>
              <a:t>研究課</a:t>
            </a:r>
            <a:r>
              <a:rPr sz="2800" dirty="0">
                <a:latin typeface="Noto Sans Mono CJK JP Regular"/>
                <a:cs typeface="Noto Sans Mono CJK JP Regular"/>
              </a:rPr>
              <a:t>程</a:t>
            </a:r>
            <a:r>
              <a:rPr sz="2800" spc="-5" dirty="0">
                <a:latin typeface="Noto Sans Mono CJK JP Regular"/>
                <a:cs typeface="Noto Sans Mono CJK JP Regular"/>
              </a:rPr>
              <a:t>， </a:t>
            </a:r>
            <a:r>
              <a:rPr sz="2800" dirty="0">
                <a:latin typeface="Noto Sans Mono CJK JP Regular"/>
                <a:cs typeface="Noto Sans Mono CJK JP Regular"/>
              </a:rPr>
              <a:t>在</a:t>
            </a:r>
            <a:r>
              <a:rPr sz="2800" spc="-5" dirty="0">
                <a:latin typeface="Noto Sans Mono CJK JP Regular"/>
                <a:cs typeface="Noto Sans Mono CJK JP Regular"/>
              </a:rPr>
              <a:t>接受教師之指導下，協助相關研究</a:t>
            </a:r>
            <a:r>
              <a:rPr sz="2800" dirty="0">
                <a:latin typeface="Noto Sans Mono CJK JP Regular"/>
                <a:cs typeface="Noto Sans Mono CJK JP Regular"/>
              </a:rPr>
              <a:t>執</a:t>
            </a:r>
            <a:r>
              <a:rPr sz="2800" spc="-5" dirty="0">
                <a:latin typeface="Noto Sans Mono CJK JP Regular"/>
                <a:cs typeface="Noto Sans Mono CJK JP Regular"/>
              </a:rPr>
              <a:t>行，學習並 </a:t>
            </a:r>
            <a:r>
              <a:rPr sz="2800" dirty="0">
                <a:latin typeface="Noto Sans Mono CJK JP Regular"/>
                <a:cs typeface="Noto Sans Mono CJK JP Regular"/>
              </a:rPr>
              <a:t>實</a:t>
            </a:r>
            <a:r>
              <a:rPr sz="2800" spc="-5" dirty="0">
                <a:latin typeface="Noto Sans Mono CJK JP Regular"/>
                <a:cs typeface="Noto Sans Mono CJK JP Regular"/>
              </a:rPr>
              <a:t>習研究</a:t>
            </a:r>
            <a:r>
              <a:rPr sz="2800" dirty="0">
                <a:latin typeface="Noto Sans Mono CJK JP Regular"/>
                <a:cs typeface="Noto Sans Mono CJK JP Regular"/>
              </a:rPr>
              <a:t>實</a:t>
            </a:r>
            <a:r>
              <a:rPr sz="2800" spc="-5" dirty="0">
                <a:latin typeface="Noto Sans Mono CJK JP Regular"/>
                <a:cs typeface="Noto Sans Mono CJK JP Regular"/>
              </a:rPr>
              <a:t>務，以</a:t>
            </a:r>
            <a:r>
              <a:rPr sz="2800" dirty="0">
                <a:latin typeface="Noto Sans Mono CJK JP Regular"/>
                <a:cs typeface="Noto Sans Mono CJK JP Regular"/>
              </a:rPr>
              <a:t>提</a:t>
            </a:r>
            <a:r>
              <a:rPr sz="2800" spc="-5" dirty="0">
                <a:latin typeface="Noto Sans Mono CJK JP Regular"/>
                <a:cs typeface="Noto Sans Mono CJK JP Regular"/>
              </a:rPr>
              <a:t>升研究</a:t>
            </a:r>
            <a:r>
              <a:rPr sz="2800" dirty="0">
                <a:latin typeface="Noto Sans Mono CJK JP Regular"/>
                <a:cs typeface="Noto Sans Mono CJK JP Regular"/>
              </a:rPr>
              <a:t>能</a:t>
            </a:r>
            <a:r>
              <a:rPr sz="2800" spc="-5" dirty="0">
                <a:latin typeface="Noto Sans Mono CJK JP Regular"/>
                <a:cs typeface="Noto Sans Mono CJK JP Regular"/>
              </a:rPr>
              <a:t>力及發</a:t>
            </a:r>
            <a:r>
              <a:rPr sz="2800" dirty="0">
                <a:latin typeface="Noto Sans Mono CJK JP Regular"/>
                <a:cs typeface="Noto Sans Mono CJK JP Regular"/>
              </a:rPr>
              <a:t>展</a:t>
            </a:r>
            <a:r>
              <a:rPr sz="2800" spc="-5" dirty="0">
                <a:latin typeface="Noto Sans Mono CJK JP Regular"/>
                <a:cs typeface="Noto Sans Mono CJK JP Regular"/>
              </a:rPr>
              <a:t>研究成</a:t>
            </a:r>
            <a:r>
              <a:rPr sz="2800" dirty="0">
                <a:latin typeface="Noto Sans Mono CJK JP Regular"/>
                <a:cs typeface="Noto Sans Mono CJK JP Regular"/>
              </a:rPr>
              <a:t>果</a:t>
            </a:r>
            <a:r>
              <a:rPr sz="2800" spc="-5" dirty="0">
                <a:latin typeface="Noto Sans Mono CJK JP Regular"/>
                <a:cs typeface="Noto Sans Mono CJK JP Regular"/>
              </a:rPr>
              <a:t>為 </a:t>
            </a:r>
            <a:r>
              <a:rPr sz="2800" dirty="0">
                <a:latin typeface="Noto Sans Mono CJK JP Regular"/>
                <a:cs typeface="Noto Sans Mono CJK JP Regular"/>
              </a:rPr>
              <a:t>目</a:t>
            </a:r>
            <a:r>
              <a:rPr sz="2800" spc="-5" dirty="0">
                <a:latin typeface="Noto Sans Mono CJK JP Regular"/>
                <a:cs typeface="Noto Sans Mono CJK JP Regular"/>
              </a:rPr>
              <a:t>的者。</a:t>
            </a:r>
            <a:endParaRPr sz="2800">
              <a:latin typeface="Noto Sans Mono CJK JP Regular"/>
              <a:cs typeface="Noto Sans Mono CJK JP Regular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" y="126"/>
            <a:ext cx="5434330" cy="508000"/>
          </a:xfrm>
          <a:prstGeom prst="rect">
            <a:avLst/>
          </a:prstGeom>
          <a:solidFill>
            <a:srgbClr val="C6D2E6"/>
          </a:solidFill>
        </p:spPr>
        <p:txBody>
          <a:bodyPr vert="horz" wrap="square" lIns="0" tIns="173355" rIns="0" bIns="0" rtlCol="0">
            <a:spAutoFit/>
          </a:bodyPr>
          <a:lstStyle/>
          <a:p>
            <a:pPr marL="198755">
              <a:lnSpc>
                <a:spcPct val="100000"/>
              </a:lnSpc>
              <a:spcBef>
                <a:spcPts val="1365"/>
              </a:spcBef>
            </a:pPr>
            <a:r>
              <a:rPr sz="1800" dirty="0">
                <a:latin typeface="Noto Sans Mono CJK JP Regular"/>
                <a:cs typeface="Noto Sans Mono CJK JP Regular"/>
              </a:rPr>
              <a:t>專科以上學校獎助生權益保障處理原則</a:t>
            </a:r>
            <a:r>
              <a:rPr sz="1800" spc="-505" dirty="0">
                <a:latin typeface="Noto Sans Mono CJK JP Regular"/>
                <a:cs typeface="Noto Sans Mono CJK JP Regular"/>
              </a:rPr>
              <a:t> </a:t>
            </a:r>
            <a:r>
              <a:rPr sz="1800" dirty="0">
                <a:latin typeface="Noto Sans Mono CJK JP Regular"/>
                <a:cs typeface="Noto Sans Mono CJK JP Regular"/>
              </a:rPr>
              <a:t>第五條</a:t>
            </a:r>
            <a:endParaRPr sz="1800">
              <a:latin typeface="Noto Sans Mono CJK JP Regular"/>
              <a:cs typeface="Noto Sans Mono CJK JP Regular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" y="1537334"/>
            <a:ext cx="5434330" cy="233045"/>
          </a:xfrm>
          <a:custGeom>
            <a:avLst/>
            <a:gdLst/>
            <a:ahLst/>
            <a:cxnLst/>
            <a:rect l="l" t="t" r="r" b="b"/>
            <a:pathLst>
              <a:path w="5434330" h="233044">
                <a:moveTo>
                  <a:pt x="0" y="232917"/>
                </a:moveTo>
                <a:lnTo>
                  <a:pt x="5434330" y="232917"/>
                </a:lnTo>
                <a:lnTo>
                  <a:pt x="5434330" y="0"/>
                </a:lnTo>
                <a:lnTo>
                  <a:pt x="0" y="0"/>
                </a:lnTo>
                <a:lnTo>
                  <a:pt x="0" y="232917"/>
                </a:lnTo>
                <a:close/>
              </a:path>
            </a:pathLst>
          </a:custGeom>
          <a:solidFill>
            <a:srgbClr val="C6D2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428869" y="0"/>
            <a:ext cx="1327785" cy="1770380"/>
          </a:xfrm>
          <a:custGeom>
            <a:avLst/>
            <a:gdLst/>
            <a:ahLst/>
            <a:cxnLst/>
            <a:rect l="l" t="t" r="r" b="b"/>
            <a:pathLst>
              <a:path w="1327784" h="1770380">
                <a:moveTo>
                  <a:pt x="1327277" y="0"/>
                </a:moveTo>
                <a:lnTo>
                  <a:pt x="0" y="0"/>
                </a:lnTo>
                <a:lnTo>
                  <a:pt x="0" y="1770252"/>
                </a:lnTo>
                <a:lnTo>
                  <a:pt x="1327277" y="0"/>
                </a:lnTo>
                <a:close/>
              </a:path>
            </a:pathLst>
          </a:custGeom>
          <a:solidFill>
            <a:srgbClr val="C6D2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-2" y="508101"/>
            <a:ext cx="6304280" cy="1029335"/>
          </a:xfrm>
          <a:custGeom>
            <a:avLst/>
            <a:gdLst/>
            <a:ahLst/>
            <a:cxnLst/>
            <a:rect l="l" t="t" r="r" b="b"/>
            <a:pathLst>
              <a:path w="6304280" h="1029335">
                <a:moveTo>
                  <a:pt x="0" y="1029233"/>
                </a:moveTo>
                <a:lnTo>
                  <a:pt x="6303899" y="1029233"/>
                </a:lnTo>
                <a:lnTo>
                  <a:pt x="6303899" y="0"/>
                </a:lnTo>
                <a:lnTo>
                  <a:pt x="0" y="0"/>
                </a:lnTo>
                <a:lnTo>
                  <a:pt x="0" y="1029233"/>
                </a:lnTo>
                <a:close/>
              </a:path>
            </a:pathLst>
          </a:custGeom>
          <a:solidFill>
            <a:srgbClr val="3E52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300723" y="508126"/>
            <a:ext cx="772160" cy="1029335"/>
          </a:xfrm>
          <a:custGeom>
            <a:avLst/>
            <a:gdLst/>
            <a:ahLst/>
            <a:cxnLst/>
            <a:rect l="l" t="t" r="r" b="b"/>
            <a:pathLst>
              <a:path w="772159" h="1029335">
                <a:moveTo>
                  <a:pt x="771651" y="0"/>
                </a:moveTo>
                <a:lnTo>
                  <a:pt x="0" y="0"/>
                </a:lnTo>
                <a:lnTo>
                  <a:pt x="0" y="1029208"/>
                </a:lnTo>
                <a:lnTo>
                  <a:pt x="771651" y="0"/>
                </a:lnTo>
                <a:close/>
              </a:path>
            </a:pathLst>
          </a:custGeom>
          <a:solidFill>
            <a:srgbClr val="3E52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946900" y="6599301"/>
            <a:ext cx="394335" cy="175260"/>
          </a:xfrm>
          <a:custGeom>
            <a:avLst/>
            <a:gdLst/>
            <a:ahLst/>
            <a:cxnLst/>
            <a:rect l="l" t="t" r="r" b="b"/>
            <a:pathLst>
              <a:path w="394334" h="175259">
                <a:moveTo>
                  <a:pt x="394080" y="0"/>
                </a:moveTo>
                <a:lnTo>
                  <a:pt x="0" y="0"/>
                </a:lnTo>
                <a:lnTo>
                  <a:pt x="266319" y="175244"/>
                </a:lnTo>
                <a:lnTo>
                  <a:pt x="394080" y="0"/>
                </a:lnTo>
                <a:close/>
              </a:path>
            </a:pathLst>
          </a:custGeom>
          <a:solidFill>
            <a:srgbClr val="D26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774685" y="5965007"/>
            <a:ext cx="1369695" cy="232410"/>
          </a:xfrm>
          <a:custGeom>
            <a:avLst/>
            <a:gdLst/>
            <a:ahLst/>
            <a:cxnLst/>
            <a:rect l="l" t="t" r="r" b="b"/>
            <a:pathLst>
              <a:path w="1369695" h="232410">
                <a:moveTo>
                  <a:pt x="0" y="232096"/>
                </a:moveTo>
                <a:lnTo>
                  <a:pt x="1369314" y="232096"/>
                </a:lnTo>
                <a:lnTo>
                  <a:pt x="1369314" y="0"/>
                </a:lnTo>
                <a:lnTo>
                  <a:pt x="0" y="0"/>
                </a:lnTo>
                <a:lnTo>
                  <a:pt x="0" y="232096"/>
                </a:lnTo>
                <a:close/>
              </a:path>
            </a:pathLst>
          </a:custGeom>
          <a:solidFill>
            <a:srgbClr val="C6D2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774685" y="6603263"/>
            <a:ext cx="1369695" cy="256540"/>
          </a:xfrm>
          <a:custGeom>
            <a:avLst/>
            <a:gdLst/>
            <a:ahLst/>
            <a:cxnLst/>
            <a:rect l="l" t="t" r="r" b="b"/>
            <a:pathLst>
              <a:path w="1369695" h="256540">
                <a:moveTo>
                  <a:pt x="0" y="256258"/>
                </a:moveTo>
                <a:lnTo>
                  <a:pt x="1369314" y="256258"/>
                </a:lnTo>
                <a:lnTo>
                  <a:pt x="1369314" y="0"/>
                </a:lnTo>
                <a:lnTo>
                  <a:pt x="0" y="0"/>
                </a:lnTo>
                <a:lnTo>
                  <a:pt x="0" y="256258"/>
                </a:lnTo>
                <a:close/>
              </a:path>
            </a:pathLst>
          </a:custGeom>
          <a:solidFill>
            <a:srgbClr val="C6D2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106411" y="5965012"/>
            <a:ext cx="671195" cy="894715"/>
          </a:xfrm>
          <a:custGeom>
            <a:avLst/>
            <a:gdLst/>
            <a:ahLst/>
            <a:cxnLst/>
            <a:rect l="l" t="t" r="r" b="b"/>
            <a:pathLst>
              <a:path w="671195" h="894715">
                <a:moveTo>
                  <a:pt x="670941" y="0"/>
                </a:moveTo>
                <a:lnTo>
                  <a:pt x="0" y="894593"/>
                </a:lnTo>
                <a:lnTo>
                  <a:pt x="670941" y="894593"/>
                </a:lnTo>
                <a:lnTo>
                  <a:pt x="670941" y="0"/>
                </a:lnTo>
                <a:close/>
              </a:path>
            </a:pathLst>
          </a:custGeom>
          <a:solidFill>
            <a:srgbClr val="C6D2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248017" y="6197104"/>
            <a:ext cx="1896110" cy="406400"/>
          </a:xfrm>
          <a:custGeom>
            <a:avLst/>
            <a:gdLst/>
            <a:ahLst/>
            <a:cxnLst/>
            <a:rect l="l" t="t" r="r" b="b"/>
            <a:pathLst>
              <a:path w="1896109" h="406400">
                <a:moveTo>
                  <a:pt x="0" y="406158"/>
                </a:moveTo>
                <a:lnTo>
                  <a:pt x="1895982" y="406158"/>
                </a:lnTo>
                <a:lnTo>
                  <a:pt x="1895982" y="0"/>
                </a:lnTo>
                <a:lnTo>
                  <a:pt x="0" y="0"/>
                </a:lnTo>
                <a:lnTo>
                  <a:pt x="0" y="406158"/>
                </a:lnTo>
                <a:close/>
              </a:path>
            </a:pathLst>
          </a:custGeom>
          <a:solidFill>
            <a:srgbClr val="FF9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949820" y="6197079"/>
            <a:ext cx="304800" cy="406400"/>
          </a:xfrm>
          <a:custGeom>
            <a:avLst/>
            <a:gdLst/>
            <a:ahLst/>
            <a:cxnLst/>
            <a:rect l="l" t="t" r="r" b="b"/>
            <a:pathLst>
              <a:path w="304800" h="406400">
                <a:moveTo>
                  <a:pt x="304546" y="0"/>
                </a:moveTo>
                <a:lnTo>
                  <a:pt x="0" y="406171"/>
                </a:lnTo>
                <a:lnTo>
                  <a:pt x="304546" y="406171"/>
                </a:lnTo>
                <a:lnTo>
                  <a:pt x="304546" y="0"/>
                </a:lnTo>
                <a:close/>
              </a:path>
            </a:pathLst>
          </a:custGeom>
          <a:solidFill>
            <a:srgbClr val="FF9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1" y="584403"/>
            <a:ext cx="630428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8600" marR="2794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學校</a:t>
            </a:r>
            <a:r>
              <a:rPr sz="2800" spc="-10" dirty="0"/>
              <a:t>應</a:t>
            </a:r>
            <a:r>
              <a:rPr sz="2800" spc="-5" dirty="0"/>
              <a:t>確實完</a:t>
            </a:r>
            <a:r>
              <a:rPr sz="2800" spc="-15" dirty="0"/>
              <a:t>備</a:t>
            </a:r>
            <a:r>
              <a:rPr sz="2800" spc="-5" dirty="0"/>
              <a:t>下</a:t>
            </a:r>
            <a:r>
              <a:rPr sz="2800" spc="-10" dirty="0"/>
              <a:t>列</a:t>
            </a:r>
            <a:r>
              <a:rPr sz="2800" spc="-5" dirty="0">
                <a:solidFill>
                  <a:srgbClr val="FFFF00"/>
                </a:solidFill>
              </a:rPr>
              <a:t>程</a:t>
            </a:r>
            <a:r>
              <a:rPr sz="2800" spc="-10" dirty="0">
                <a:solidFill>
                  <a:srgbClr val="FFFF00"/>
                </a:solidFill>
              </a:rPr>
              <a:t>序</a:t>
            </a:r>
            <a:r>
              <a:rPr sz="2800" spc="-5" dirty="0">
                <a:solidFill>
                  <a:srgbClr val="FFFF00"/>
                </a:solidFill>
              </a:rPr>
              <a:t>要件及原則</a:t>
            </a:r>
            <a:r>
              <a:rPr sz="2800" spc="-5" dirty="0"/>
              <a:t>， 始得認</a:t>
            </a:r>
            <a:r>
              <a:rPr sz="2800" spc="-10" dirty="0"/>
              <a:t>定</a:t>
            </a:r>
            <a:r>
              <a:rPr sz="2800" spc="-5" dirty="0"/>
              <a:t>為歸屬學習範疇之研究獎</a:t>
            </a:r>
            <a:r>
              <a:rPr sz="2800" spc="-15" dirty="0"/>
              <a:t>助</a:t>
            </a:r>
            <a:r>
              <a:rPr sz="2800" spc="-5" dirty="0"/>
              <a:t>生</a:t>
            </a:r>
            <a:endParaRPr sz="2800"/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  <p:sp>
        <p:nvSpPr>
          <p:cNvPr id="13" name="object 13"/>
          <p:cNvSpPr txBox="1"/>
          <p:nvPr/>
        </p:nvSpPr>
        <p:spPr>
          <a:xfrm>
            <a:off x="186334" y="2298319"/>
            <a:ext cx="8713470" cy="32010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469900" marR="5080" indent="-457200" algn="just">
              <a:lnSpc>
                <a:spcPct val="99200"/>
              </a:lnSpc>
              <a:spcBef>
                <a:spcPts val="120"/>
              </a:spcBef>
            </a:pPr>
            <a:r>
              <a:rPr sz="2400" dirty="0">
                <a:latin typeface="Noto Sans Mono CJK JP Regular"/>
                <a:cs typeface="Noto Sans Mono CJK JP Regular"/>
              </a:rPr>
              <a:t>一.</a:t>
            </a:r>
            <a:r>
              <a:rPr sz="2400" dirty="0">
                <a:solidFill>
                  <a:srgbClr val="C00000"/>
                </a:solidFill>
                <a:latin typeface="Noto Sans Mono CJK JP Regular"/>
                <a:cs typeface="Noto Sans Mono CJK JP Regular"/>
              </a:rPr>
              <a:t>研商程</a:t>
            </a:r>
            <a:r>
              <a:rPr sz="2400" spc="10" dirty="0">
                <a:solidFill>
                  <a:srgbClr val="C00000"/>
                </a:solidFill>
                <a:latin typeface="Noto Sans Mono CJK JP Regular"/>
                <a:cs typeface="Noto Sans Mono CJK JP Regular"/>
              </a:rPr>
              <a:t>序</a:t>
            </a:r>
            <a:r>
              <a:rPr sz="2400" spc="-15" dirty="0">
                <a:latin typeface="Noto Sans Mono CJK JP Regular"/>
                <a:cs typeface="Noto Sans Mono CJK JP Regular"/>
              </a:rPr>
              <a:t>：</a:t>
            </a:r>
            <a:r>
              <a:rPr sz="2400" dirty="0">
                <a:latin typeface="Noto Sans Mono CJK JP Regular"/>
                <a:cs typeface="Noto Sans Mono CJK JP Regular"/>
              </a:rPr>
              <a:t>由校內負責統籌研究計畫事宜之單位邀集執行計畫 </a:t>
            </a:r>
            <a:r>
              <a:rPr sz="2400" spc="-5" dirty="0">
                <a:latin typeface="Noto Sans Mono CJK JP Regular"/>
                <a:cs typeface="Noto Sans Mono CJK JP Regular"/>
              </a:rPr>
              <a:t>之教師及一定比率學生代表</a:t>
            </a:r>
            <a:r>
              <a:rPr sz="2400" dirty="0">
                <a:latin typeface="Noto Sans Mono CJK JP Regular"/>
                <a:cs typeface="Noto Sans Mono CJK JP Regular"/>
              </a:rPr>
              <a:t>，</a:t>
            </a:r>
            <a:r>
              <a:rPr sz="2400" spc="-5" dirty="0">
                <a:latin typeface="Noto Sans Mono CJK JP Regular"/>
                <a:cs typeface="Noto Sans Mono CJK JP Regular"/>
              </a:rPr>
              <a:t>定期召開會議，共同研商取得共 </a:t>
            </a:r>
            <a:r>
              <a:rPr sz="2400" dirty="0">
                <a:latin typeface="Noto Sans Mono CJK JP Regular"/>
                <a:cs typeface="Noto Sans Mono CJK JP Regular"/>
              </a:rPr>
              <a:t>識。</a:t>
            </a:r>
            <a:endParaRPr sz="2400">
              <a:latin typeface="Noto Sans Mono CJK JP Regular"/>
              <a:cs typeface="Noto Sans Mono CJK JP Regular"/>
            </a:endParaRPr>
          </a:p>
          <a:p>
            <a:pPr marL="469900" marR="5080" indent="-457200" algn="just">
              <a:lnSpc>
                <a:spcPct val="99200"/>
              </a:lnSpc>
              <a:spcBef>
                <a:spcPts val="1080"/>
              </a:spcBef>
            </a:pPr>
            <a:r>
              <a:rPr sz="2400" dirty="0">
                <a:latin typeface="Noto Sans Mono CJK JP Regular"/>
                <a:cs typeface="Noto Sans Mono CJK JP Regular"/>
              </a:rPr>
              <a:t>二.</a:t>
            </a:r>
            <a:r>
              <a:rPr sz="2400" dirty="0">
                <a:solidFill>
                  <a:srgbClr val="C00000"/>
                </a:solidFill>
                <a:latin typeface="Noto Sans Mono CJK JP Regular"/>
                <a:cs typeface="Noto Sans Mono CJK JP Regular"/>
              </a:rPr>
              <a:t>訂定基本規</a:t>
            </a:r>
            <a:r>
              <a:rPr sz="2400" spc="10" dirty="0">
                <a:solidFill>
                  <a:srgbClr val="C00000"/>
                </a:solidFill>
                <a:latin typeface="Noto Sans Mono CJK JP Regular"/>
                <a:cs typeface="Noto Sans Mono CJK JP Regular"/>
              </a:rPr>
              <a:t>範</a:t>
            </a:r>
            <a:r>
              <a:rPr sz="2400" dirty="0">
                <a:latin typeface="Noto Sans Mono CJK JP Regular"/>
                <a:cs typeface="Noto Sans Mono CJK JP Regular"/>
              </a:rPr>
              <a:t>：依前</a:t>
            </a:r>
            <a:r>
              <a:rPr sz="2400" spc="-15" dirty="0">
                <a:latin typeface="Noto Sans Mono CJK JP Regular"/>
                <a:cs typeface="Noto Sans Mono CJK JP Regular"/>
              </a:rPr>
              <a:t>項</a:t>
            </a:r>
            <a:r>
              <a:rPr sz="2400" dirty="0">
                <a:latin typeface="Noto Sans Mono CJK JP Regular"/>
                <a:cs typeface="Noto Sans Mono CJK JP Regular"/>
              </a:rPr>
              <a:t>範疇及前款程序，研擬訂定全校性研究 獎助生之要件及分流基本規範，作為系所及計畫單位執行之依 據。</a:t>
            </a:r>
            <a:endParaRPr sz="2400">
              <a:latin typeface="Noto Sans Mono CJK JP Regular"/>
              <a:cs typeface="Noto Sans Mono CJK JP Regular"/>
            </a:endParaRPr>
          </a:p>
          <a:p>
            <a:pPr marL="469900" marR="5080" indent="-457200" algn="just">
              <a:lnSpc>
                <a:spcPts val="2830"/>
              </a:lnSpc>
              <a:spcBef>
                <a:spcPts val="1180"/>
              </a:spcBef>
            </a:pPr>
            <a:r>
              <a:rPr sz="2400" dirty="0">
                <a:latin typeface="Noto Sans Mono CJK JP Regular"/>
                <a:cs typeface="Noto Sans Mono CJK JP Regular"/>
              </a:rPr>
              <a:t>三.</a:t>
            </a:r>
            <a:r>
              <a:rPr sz="2400" dirty="0">
                <a:solidFill>
                  <a:srgbClr val="C00000"/>
                </a:solidFill>
                <a:latin typeface="Noto Sans Mono CJK JP Regular"/>
                <a:cs typeface="Noto Sans Mono CJK JP Regular"/>
              </a:rPr>
              <a:t>書面合</a:t>
            </a:r>
            <a:r>
              <a:rPr sz="2400" spc="10" dirty="0">
                <a:solidFill>
                  <a:srgbClr val="C00000"/>
                </a:solidFill>
                <a:latin typeface="Noto Sans Mono CJK JP Regular"/>
                <a:cs typeface="Noto Sans Mono CJK JP Regular"/>
              </a:rPr>
              <a:t>意</a:t>
            </a:r>
            <a:r>
              <a:rPr sz="2400" spc="-15" dirty="0">
                <a:latin typeface="Noto Sans Mono CJK JP Regular"/>
                <a:cs typeface="Noto Sans Mono CJK JP Regular"/>
              </a:rPr>
              <a:t>：</a:t>
            </a:r>
            <a:r>
              <a:rPr sz="2400" dirty="0">
                <a:latin typeface="Noto Sans Mono CJK JP Regular"/>
                <a:cs typeface="Noto Sans Mono CJK JP Regular"/>
              </a:rPr>
              <a:t>執行時應經計畫單位或教師與學生在前款規範下， 進行雙方書面合意為學習範疇。</a:t>
            </a:r>
            <a:endParaRPr sz="2400">
              <a:latin typeface="Noto Sans Mono CJK JP Regular"/>
              <a:cs typeface="Noto Sans Mono CJK JP Regular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" y="126"/>
            <a:ext cx="5434330" cy="508000"/>
          </a:xfrm>
          <a:prstGeom prst="rect">
            <a:avLst/>
          </a:prstGeom>
          <a:solidFill>
            <a:srgbClr val="C6D2E6"/>
          </a:solidFill>
        </p:spPr>
        <p:txBody>
          <a:bodyPr vert="horz" wrap="square" lIns="0" tIns="173355" rIns="0" bIns="0" rtlCol="0">
            <a:spAutoFit/>
          </a:bodyPr>
          <a:lstStyle/>
          <a:p>
            <a:pPr marL="198755">
              <a:lnSpc>
                <a:spcPct val="100000"/>
              </a:lnSpc>
              <a:spcBef>
                <a:spcPts val="1365"/>
              </a:spcBef>
            </a:pPr>
            <a:r>
              <a:rPr sz="1800" dirty="0">
                <a:latin typeface="Noto Sans Mono CJK JP Regular"/>
                <a:cs typeface="Noto Sans Mono CJK JP Regular"/>
              </a:rPr>
              <a:t>專科以上學校獎助生權益保障處理原則</a:t>
            </a:r>
            <a:r>
              <a:rPr sz="1800" spc="-505" dirty="0">
                <a:latin typeface="Noto Sans Mono CJK JP Regular"/>
                <a:cs typeface="Noto Sans Mono CJK JP Regular"/>
              </a:rPr>
              <a:t> </a:t>
            </a:r>
            <a:r>
              <a:rPr sz="1800" dirty="0">
                <a:latin typeface="Noto Sans Mono CJK JP Regular"/>
                <a:cs typeface="Noto Sans Mono CJK JP Regular"/>
              </a:rPr>
              <a:t>第五條</a:t>
            </a:r>
            <a:endParaRPr sz="1800">
              <a:latin typeface="Noto Sans Mono CJK JP Regular"/>
              <a:cs typeface="Noto Sans Mono CJK JP Regular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" y="126"/>
            <a:ext cx="5434330" cy="508000"/>
          </a:xfrm>
          <a:custGeom>
            <a:avLst/>
            <a:gdLst/>
            <a:ahLst/>
            <a:cxnLst/>
            <a:rect l="l" t="t" r="r" b="b"/>
            <a:pathLst>
              <a:path w="5434330" h="508000">
                <a:moveTo>
                  <a:pt x="0" y="507974"/>
                </a:moveTo>
                <a:lnTo>
                  <a:pt x="5434330" y="507974"/>
                </a:lnTo>
                <a:lnTo>
                  <a:pt x="5434330" y="0"/>
                </a:lnTo>
                <a:lnTo>
                  <a:pt x="0" y="0"/>
                </a:lnTo>
                <a:lnTo>
                  <a:pt x="0" y="507974"/>
                </a:lnTo>
                <a:close/>
              </a:path>
            </a:pathLst>
          </a:custGeom>
          <a:solidFill>
            <a:srgbClr val="C6D2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" y="1537334"/>
            <a:ext cx="5434330" cy="233045"/>
          </a:xfrm>
          <a:custGeom>
            <a:avLst/>
            <a:gdLst/>
            <a:ahLst/>
            <a:cxnLst/>
            <a:rect l="l" t="t" r="r" b="b"/>
            <a:pathLst>
              <a:path w="5434330" h="233044">
                <a:moveTo>
                  <a:pt x="0" y="232917"/>
                </a:moveTo>
                <a:lnTo>
                  <a:pt x="5434330" y="232917"/>
                </a:lnTo>
                <a:lnTo>
                  <a:pt x="5434330" y="0"/>
                </a:lnTo>
                <a:lnTo>
                  <a:pt x="0" y="0"/>
                </a:lnTo>
                <a:lnTo>
                  <a:pt x="0" y="232917"/>
                </a:lnTo>
                <a:close/>
              </a:path>
            </a:pathLst>
          </a:custGeom>
          <a:solidFill>
            <a:srgbClr val="C6D2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28869" y="0"/>
            <a:ext cx="1327785" cy="1770380"/>
          </a:xfrm>
          <a:custGeom>
            <a:avLst/>
            <a:gdLst/>
            <a:ahLst/>
            <a:cxnLst/>
            <a:rect l="l" t="t" r="r" b="b"/>
            <a:pathLst>
              <a:path w="1327784" h="1770380">
                <a:moveTo>
                  <a:pt x="1327277" y="0"/>
                </a:moveTo>
                <a:lnTo>
                  <a:pt x="0" y="0"/>
                </a:lnTo>
                <a:lnTo>
                  <a:pt x="0" y="1770252"/>
                </a:lnTo>
                <a:lnTo>
                  <a:pt x="1327277" y="0"/>
                </a:lnTo>
                <a:close/>
              </a:path>
            </a:pathLst>
          </a:custGeom>
          <a:solidFill>
            <a:srgbClr val="C6D2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-2" y="508101"/>
            <a:ext cx="6304280" cy="1029335"/>
          </a:xfrm>
          <a:custGeom>
            <a:avLst/>
            <a:gdLst/>
            <a:ahLst/>
            <a:cxnLst/>
            <a:rect l="l" t="t" r="r" b="b"/>
            <a:pathLst>
              <a:path w="6304280" h="1029335">
                <a:moveTo>
                  <a:pt x="0" y="1029233"/>
                </a:moveTo>
                <a:lnTo>
                  <a:pt x="6303899" y="1029233"/>
                </a:lnTo>
                <a:lnTo>
                  <a:pt x="6303899" y="0"/>
                </a:lnTo>
                <a:lnTo>
                  <a:pt x="0" y="0"/>
                </a:lnTo>
                <a:lnTo>
                  <a:pt x="0" y="1029233"/>
                </a:lnTo>
                <a:close/>
              </a:path>
            </a:pathLst>
          </a:custGeom>
          <a:solidFill>
            <a:srgbClr val="3E52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300723" y="508126"/>
            <a:ext cx="772160" cy="1029335"/>
          </a:xfrm>
          <a:custGeom>
            <a:avLst/>
            <a:gdLst/>
            <a:ahLst/>
            <a:cxnLst/>
            <a:rect l="l" t="t" r="r" b="b"/>
            <a:pathLst>
              <a:path w="772159" h="1029335">
                <a:moveTo>
                  <a:pt x="771651" y="0"/>
                </a:moveTo>
                <a:lnTo>
                  <a:pt x="0" y="0"/>
                </a:lnTo>
                <a:lnTo>
                  <a:pt x="0" y="1029208"/>
                </a:lnTo>
                <a:lnTo>
                  <a:pt x="771651" y="0"/>
                </a:lnTo>
                <a:close/>
              </a:path>
            </a:pathLst>
          </a:custGeom>
          <a:solidFill>
            <a:srgbClr val="3E52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946900" y="6599301"/>
            <a:ext cx="394335" cy="175260"/>
          </a:xfrm>
          <a:custGeom>
            <a:avLst/>
            <a:gdLst/>
            <a:ahLst/>
            <a:cxnLst/>
            <a:rect l="l" t="t" r="r" b="b"/>
            <a:pathLst>
              <a:path w="394334" h="175259">
                <a:moveTo>
                  <a:pt x="394080" y="0"/>
                </a:moveTo>
                <a:lnTo>
                  <a:pt x="0" y="0"/>
                </a:lnTo>
                <a:lnTo>
                  <a:pt x="266319" y="175244"/>
                </a:lnTo>
                <a:lnTo>
                  <a:pt x="394080" y="0"/>
                </a:lnTo>
                <a:close/>
              </a:path>
            </a:pathLst>
          </a:custGeom>
          <a:solidFill>
            <a:srgbClr val="D26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774685" y="5965007"/>
            <a:ext cx="1369695" cy="232410"/>
          </a:xfrm>
          <a:custGeom>
            <a:avLst/>
            <a:gdLst/>
            <a:ahLst/>
            <a:cxnLst/>
            <a:rect l="l" t="t" r="r" b="b"/>
            <a:pathLst>
              <a:path w="1369695" h="232410">
                <a:moveTo>
                  <a:pt x="0" y="232096"/>
                </a:moveTo>
                <a:lnTo>
                  <a:pt x="1369314" y="232096"/>
                </a:lnTo>
                <a:lnTo>
                  <a:pt x="1369314" y="0"/>
                </a:lnTo>
                <a:lnTo>
                  <a:pt x="0" y="0"/>
                </a:lnTo>
                <a:lnTo>
                  <a:pt x="0" y="232096"/>
                </a:lnTo>
                <a:close/>
              </a:path>
            </a:pathLst>
          </a:custGeom>
          <a:solidFill>
            <a:srgbClr val="C6D2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774685" y="6603263"/>
            <a:ext cx="1369695" cy="256540"/>
          </a:xfrm>
          <a:custGeom>
            <a:avLst/>
            <a:gdLst/>
            <a:ahLst/>
            <a:cxnLst/>
            <a:rect l="l" t="t" r="r" b="b"/>
            <a:pathLst>
              <a:path w="1369695" h="256540">
                <a:moveTo>
                  <a:pt x="0" y="256258"/>
                </a:moveTo>
                <a:lnTo>
                  <a:pt x="1369314" y="256258"/>
                </a:lnTo>
                <a:lnTo>
                  <a:pt x="1369314" y="0"/>
                </a:lnTo>
                <a:lnTo>
                  <a:pt x="0" y="0"/>
                </a:lnTo>
                <a:lnTo>
                  <a:pt x="0" y="256258"/>
                </a:lnTo>
                <a:close/>
              </a:path>
            </a:pathLst>
          </a:custGeom>
          <a:solidFill>
            <a:srgbClr val="C6D2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106411" y="5965012"/>
            <a:ext cx="671195" cy="894715"/>
          </a:xfrm>
          <a:custGeom>
            <a:avLst/>
            <a:gdLst/>
            <a:ahLst/>
            <a:cxnLst/>
            <a:rect l="l" t="t" r="r" b="b"/>
            <a:pathLst>
              <a:path w="671195" h="894715">
                <a:moveTo>
                  <a:pt x="670941" y="0"/>
                </a:moveTo>
                <a:lnTo>
                  <a:pt x="0" y="894593"/>
                </a:lnTo>
                <a:lnTo>
                  <a:pt x="670941" y="894593"/>
                </a:lnTo>
                <a:lnTo>
                  <a:pt x="670941" y="0"/>
                </a:lnTo>
                <a:close/>
              </a:path>
            </a:pathLst>
          </a:custGeom>
          <a:solidFill>
            <a:srgbClr val="C6D2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248017" y="6197104"/>
            <a:ext cx="1896110" cy="406400"/>
          </a:xfrm>
          <a:custGeom>
            <a:avLst/>
            <a:gdLst/>
            <a:ahLst/>
            <a:cxnLst/>
            <a:rect l="l" t="t" r="r" b="b"/>
            <a:pathLst>
              <a:path w="1896109" h="406400">
                <a:moveTo>
                  <a:pt x="0" y="406158"/>
                </a:moveTo>
                <a:lnTo>
                  <a:pt x="1895982" y="406158"/>
                </a:lnTo>
                <a:lnTo>
                  <a:pt x="1895982" y="0"/>
                </a:lnTo>
                <a:lnTo>
                  <a:pt x="0" y="0"/>
                </a:lnTo>
                <a:lnTo>
                  <a:pt x="0" y="406158"/>
                </a:lnTo>
                <a:close/>
              </a:path>
            </a:pathLst>
          </a:custGeom>
          <a:solidFill>
            <a:srgbClr val="FF9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949820" y="6197079"/>
            <a:ext cx="304800" cy="406400"/>
          </a:xfrm>
          <a:custGeom>
            <a:avLst/>
            <a:gdLst/>
            <a:ahLst/>
            <a:cxnLst/>
            <a:rect l="l" t="t" r="r" b="b"/>
            <a:pathLst>
              <a:path w="304800" h="406400">
                <a:moveTo>
                  <a:pt x="304546" y="0"/>
                </a:moveTo>
                <a:lnTo>
                  <a:pt x="0" y="406171"/>
                </a:lnTo>
                <a:lnTo>
                  <a:pt x="304546" y="406171"/>
                </a:lnTo>
                <a:lnTo>
                  <a:pt x="304546" y="0"/>
                </a:lnTo>
                <a:close/>
              </a:path>
            </a:pathLst>
          </a:custGeom>
          <a:solidFill>
            <a:srgbClr val="FF9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1" y="669747"/>
            <a:ext cx="630428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905510">
              <a:lnSpc>
                <a:spcPct val="100000"/>
              </a:lnSpc>
              <a:spcBef>
                <a:spcPts val="105"/>
              </a:spcBef>
            </a:pPr>
            <a:r>
              <a:rPr dirty="0"/>
              <a:t>學習範籌認定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  <p:sp>
        <p:nvSpPr>
          <p:cNvPr id="14" name="object 14"/>
          <p:cNvSpPr txBox="1"/>
          <p:nvPr/>
        </p:nvSpPr>
        <p:spPr>
          <a:xfrm>
            <a:off x="618540" y="2534538"/>
            <a:ext cx="7592695" cy="23507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95"/>
              </a:spcBef>
              <a:buClr>
                <a:srgbClr val="C6D2E6"/>
              </a:buClr>
              <a:buFont typeface="Wingdings"/>
              <a:buChar char=""/>
              <a:tabLst>
                <a:tab pos="469265" algn="l"/>
                <a:tab pos="469900" algn="l"/>
              </a:tabLst>
            </a:pPr>
            <a:r>
              <a:rPr sz="2800" spc="5" dirty="0">
                <a:latin typeface="Noto Sans Mono CJK JP Regular"/>
                <a:cs typeface="Noto Sans Mono CJK JP Regular"/>
              </a:rPr>
              <a:t>研</a:t>
            </a:r>
            <a:r>
              <a:rPr sz="2800" spc="-10" dirty="0">
                <a:latin typeface="Noto Sans Mono CJK JP Regular"/>
                <a:cs typeface="Noto Sans Mono CJK JP Regular"/>
              </a:rPr>
              <a:t>究</a:t>
            </a:r>
            <a:r>
              <a:rPr sz="2800" spc="-5" dirty="0">
                <a:latin typeface="Noto Sans Mono CJK JP Regular"/>
                <a:cs typeface="Noto Sans Mono CJK JP Regular"/>
              </a:rPr>
              <a:t>獎助</a:t>
            </a:r>
            <a:r>
              <a:rPr sz="2800" spc="5" dirty="0">
                <a:latin typeface="Noto Sans Mono CJK JP Regular"/>
                <a:cs typeface="Noto Sans Mono CJK JP Regular"/>
              </a:rPr>
              <a:t>生：</a:t>
            </a:r>
            <a:endParaRPr sz="2800">
              <a:latin typeface="Noto Sans Mono CJK JP Regular"/>
              <a:cs typeface="Noto Sans Mono CJK JP Regular"/>
            </a:endParaRPr>
          </a:p>
          <a:p>
            <a:pPr marL="469265" marR="5080">
              <a:lnSpc>
                <a:spcPts val="3310"/>
              </a:lnSpc>
              <a:spcBef>
                <a:spcPts val="200"/>
              </a:spcBef>
            </a:pPr>
            <a:r>
              <a:rPr sz="2800" spc="5" dirty="0">
                <a:solidFill>
                  <a:srgbClr val="C00000"/>
                </a:solidFill>
                <a:latin typeface="Noto Sans Mono CJK JP Regular"/>
                <a:cs typeface="Noto Sans Mono CJK JP Regular"/>
              </a:rPr>
              <a:t>指</a:t>
            </a:r>
            <a:r>
              <a:rPr sz="2800" spc="-10" dirty="0">
                <a:solidFill>
                  <a:srgbClr val="C00000"/>
                </a:solidFill>
                <a:latin typeface="Noto Sans Mono CJK JP Regular"/>
                <a:cs typeface="Noto Sans Mono CJK JP Regular"/>
              </a:rPr>
              <a:t>為</a:t>
            </a:r>
            <a:r>
              <a:rPr sz="2800" spc="-5" dirty="0">
                <a:solidFill>
                  <a:srgbClr val="C00000"/>
                </a:solidFill>
                <a:latin typeface="Noto Sans Mono CJK JP Regular"/>
                <a:cs typeface="Noto Sans Mono CJK JP Regular"/>
              </a:rPr>
              <a:t>發表</a:t>
            </a:r>
            <a:r>
              <a:rPr sz="2800" dirty="0">
                <a:solidFill>
                  <a:srgbClr val="C00000"/>
                </a:solidFill>
                <a:latin typeface="Noto Sans Mono CJK JP Regular"/>
                <a:cs typeface="Noto Sans Mono CJK JP Regular"/>
              </a:rPr>
              <a:t>論</a:t>
            </a:r>
            <a:r>
              <a:rPr sz="2800" spc="-5" dirty="0">
                <a:solidFill>
                  <a:srgbClr val="C00000"/>
                </a:solidFill>
                <a:latin typeface="Noto Sans Mono CJK JP Regular"/>
                <a:cs typeface="Noto Sans Mono CJK JP Regular"/>
              </a:rPr>
              <a:t>文，參</a:t>
            </a:r>
            <a:r>
              <a:rPr sz="2800" dirty="0">
                <a:solidFill>
                  <a:srgbClr val="C00000"/>
                </a:solidFill>
                <a:latin typeface="Noto Sans Mono CJK JP Regular"/>
                <a:cs typeface="Noto Sans Mono CJK JP Regular"/>
              </a:rPr>
              <a:t>與</a:t>
            </a:r>
            <a:r>
              <a:rPr sz="2800" spc="-5" dirty="0">
                <a:solidFill>
                  <a:srgbClr val="C00000"/>
                </a:solidFill>
                <a:latin typeface="Noto Sans Mono CJK JP Regular"/>
                <a:cs typeface="Noto Sans Mono CJK JP Regular"/>
              </a:rPr>
              <a:t>與自身</a:t>
            </a:r>
            <a:r>
              <a:rPr sz="2800" dirty="0">
                <a:solidFill>
                  <a:srgbClr val="C00000"/>
                </a:solidFill>
                <a:latin typeface="Noto Sans Mono CJK JP Regular"/>
                <a:cs typeface="Noto Sans Mono CJK JP Regular"/>
              </a:rPr>
              <a:t>研究</a:t>
            </a:r>
            <a:r>
              <a:rPr sz="2800" spc="-5" dirty="0">
                <a:solidFill>
                  <a:srgbClr val="C00000"/>
                </a:solidFill>
                <a:latin typeface="Noto Sans Mono CJK JP Regular"/>
                <a:cs typeface="Noto Sans Mono CJK JP Regular"/>
              </a:rPr>
              <a:t>相關</a:t>
            </a:r>
            <a:r>
              <a:rPr sz="2800" dirty="0">
                <a:solidFill>
                  <a:srgbClr val="C00000"/>
                </a:solidFill>
                <a:latin typeface="Noto Sans Mono CJK JP Regular"/>
                <a:cs typeface="Noto Sans Mono CJK JP Regular"/>
              </a:rPr>
              <a:t>研</a:t>
            </a:r>
            <a:r>
              <a:rPr sz="2800" spc="-5" dirty="0">
                <a:solidFill>
                  <a:srgbClr val="C00000"/>
                </a:solidFill>
                <a:latin typeface="Noto Sans Mono CJK JP Regular"/>
                <a:cs typeface="Noto Sans Mono CJK JP Regular"/>
              </a:rPr>
              <a:t>究計畫 </a:t>
            </a:r>
            <a:r>
              <a:rPr sz="2800" dirty="0">
                <a:solidFill>
                  <a:srgbClr val="C00000"/>
                </a:solidFill>
                <a:latin typeface="Noto Sans Mono CJK JP Regular"/>
                <a:cs typeface="Noto Sans Mono CJK JP Regular"/>
              </a:rPr>
              <a:t>之</a:t>
            </a:r>
            <a:r>
              <a:rPr sz="2800" spc="-5" dirty="0">
                <a:solidFill>
                  <a:srgbClr val="C00000"/>
                </a:solidFill>
                <a:latin typeface="Noto Sans Mono CJK JP Regular"/>
                <a:cs typeface="Noto Sans Mono CJK JP Regular"/>
              </a:rPr>
              <a:t>本校在學學生。</a:t>
            </a:r>
            <a:endParaRPr sz="2800">
              <a:latin typeface="Noto Sans Mono CJK JP Regular"/>
              <a:cs typeface="Noto Sans Mono CJK JP Regular"/>
            </a:endParaRPr>
          </a:p>
          <a:p>
            <a:pPr>
              <a:lnSpc>
                <a:spcPct val="100000"/>
              </a:lnSpc>
            </a:pPr>
            <a:endParaRPr sz="415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Clr>
                <a:srgbClr val="C6D2E6"/>
              </a:buClr>
              <a:buFont typeface="Wingdings"/>
              <a:buChar char=""/>
              <a:tabLst>
                <a:tab pos="469265" algn="l"/>
                <a:tab pos="469900" algn="l"/>
              </a:tabLst>
            </a:pPr>
            <a:r>
              <a:rPr sz="2800" dirty="0">
                <a:solidFill>
                  <a:srgbClr val="C00000"/>
                </a:solidFill>
                <a:latin typeface="Noto Sans Mono CJK JP Regular"/>
                <a:cs typeface="Noto Sans Mono CJK JP Regular"/>
              </a:rPr>
              <a:t>非</a:t>
            </a:r>
            <a:r>
              <a:rPr sz="2800" spc="-5" dirty="0">
                <a:solidFill>
                  <a:srgbClr val="C00000"/>
                </a:solidFill>
                <a:latin typeface="Noto Sans Mono CJK JP Regular"/>
                <a:cs typeface="Noto Sans Mono CJK JP Regular"/>
              </a:rPr>
              <a:t>上述者</a:t>
            </a:r>
            <a:r>
              <a:rPr sz="2800" dirty="0">
                <a:solidFill>
                  <a:srgbClr val="C00000"/>
                </a:solidFill>
                <a:latin typeface="Noto Sans Mono CJK JP Regular"/>
                <a:cs typeface="Noto Sans Mono CJK JP Regular"/>
              </a:rPr>
              <a:t>，</a:t>
            </a:r>
            <a:r>
              <a:rPr sz="2800" spc="-5" dirty="0">
                <a:solidFill>
                  <a:srgbClr val="C00000"/>
                </a:solidFill>
                <a:latin typeface="Noto Sans Mono CJK JP Regular"/>
                <a:cs typeface="Noto Sans Mono CJK JP Regular"/>
              </a:rPr>
              <a:t>均為勞</a:t>
            </a:r>
            <a:r>
              <a:rPr sz="2800" dirty="0">
                <a:solidFill>
                  <a:srgbClr val="C00000"/>
                </a:solidFill>
                <a:latin typeface="Noto Sans Mono CJK JP Regular"/>
                <a:cs typeface="Noto Sans Mono CJK JP Regular"/>
              </a:rPr>
              <a:t>雇</a:t>
            </a:r>
            <a:r>
              <a:rPr sz="2800" spc="-5" dirty="0">
                <a:solidFill>
                  <a:srgbClr val="C00000"/>
                </a:solidFill>
                <a:latin typeface="Noto Sans Mono CJK JP Regular"/>
                <a:cs typeface="Noto Sans Mono CJK JP Regular"/>
              </a:rPr>
              <a:t>型。</a:t>
            </a:r>
            <a:endParaRPr sz="2800">
              <a:latin typeface="Noto Sans Mono CJK JP Regular"/>
              <a:cs typeface="Noto Sans Mono CJK JP Regular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" y="1537334"/>
            <a:ext cx="5434330" cy="233045"/>
          </a:xfrm>
          <a:custGeom>
            <a:avLst/>
            <a:gdLst/>
            <a:ahLst/>
            <a:cxnLst/>
            <a:rect l="l" t="t" r="r" b="b"/>
            <a:pathLst>
              <a:path w="5434330" h="233044">
                <a:moveTo>
                  <a:pt x="0" y="232917"/>
                </a:moveTo>
                <a:lnTo>
                  <a:pt x="5434330" y="232917"/>
                </a:lnTo>
                <a:lnTo>
                  <a:pt x="5434330" y="0"/>
                </a:lnTo>
                <a:lnTo>
                  <a:pt x="0" y="0"/>
                </a:lnTo>
                <a:lnTo>
                  <a:pt x="0" y="232917"/>
                </a:lnTo>
                <a:close/>
              </a:path>
            </a:pathLst>
          </a:custGeom>
          <a:solidFill>
            <a:srgbClr val="C6D2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428869" y="0"/>
            <a:ext cx="1327785" cy="1770380"/>
          </a:xfrm>
          <a:custGeom>
            <a:avLst/>
            <a:gdLst/>
            <a:ahLst/>
            <a:cxnLst/>
            <a:rect l="l" t="t" r="r" b="b"/>
            <a:pathLst>
              <a:path w="1327784" h="1770380">
                <a:moveTo>
                  <a:pt x="1327277" y="0"/>
                </a:moveTo>
                <a:lnTo>
                  <a:pt x="0" y="0"/>
                </a:lnTo>
                <a:lnTo>
                  <a:pt x="0" y="1770252"/>
                </a:lnTo>
                <a:lnTo>
                  <a:pt x="1327277" y="0"/>
                </a:lnTo>
                <a:close/>
              </a:path>
            </a:pathLst>
          </a:custGeom>
          <a:solidFill>
            <a:srgbClr val="C6D2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-2" y="508101"/>
            <a:ext cx="6304280" cy="1029335"/>
          </a:xfrm>
          <a:custGeom>
            <a:avLst/>
            <a:gdLst/>
            <a:ahLst/>
            <a:cxnLst/>
            <a:rect l="l" t="t" r="r" b="b"/>
            <a:pathLst>
              <a:path w="6304280" h="1029335">
                <a:moveTo>
                  <a:pt x="0" y="1029233"/>
                </a:moveTo>
                <a:lnTo>
                  <a:pt x="6303899" y="1029233"/>
                </a:lnTo>
                <a:lnTo>
                  <a:pt x="6303899" y="0"/>
                </a:lnTo>
                <a:lnTo>
                  <a:pt x="0" y="0"/>
                </a:lnTo>
                <a:lnTo>
                  <a:pt x="0" y="1029233"/>
                </a:lnTo>
                <a:close/>
              </a:path>
            </a:pathLst>
          </a:custGeom>
          <a:solidFill>
            <a:srgbClr val="3E52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300723" y="508126"/>
            <a:ext cx="772160" cy="1029335"/>
          </a:xfrm>
          <a:custGeom>
            <a:avLst/>
            <a:gdLst/>
            <a:ahLst/>
            <a:cxnLst/>
            <a:rect l="l" t="t" r="r" b="b"/>
            <a:pathLst>
              <a:path w="772159" h="1029335">
                <a:moveTo>
                  <a:pt x="771651" y="0"/>
                </a:moveTo>
                <a:lnTo>
                  <a:pt x="0" y="0"/>
                </a:lnTo>
                <a:lnTo>
                  <a:pt x="0" y="1029208"/>
                </a:lnTo>
                <a:lnTo>
                  <a:pt x="771651" y="0"/>
                </a:lnTo>
                <a:close/>
              </a:path>
            </a:pathLst>
          </a:custGeom>
          <a:solidFill>
            <a:srgbClr val="3E52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946900" y="6599301"/>
            <a:ext cx="394335" cy="175260"/>
          </a:xfrm>
          <a:custGeom>
            <a:avLst/>
            <a:gdLst/>
            <a:ahLst/>
            <a:cxnLst/>
            <a:rect l="l" t="t" r="r" b="b"/>
            <a:pathLst>
              <a:path w="394334" h="175259">
                <a:moveTo>
                  <a:pt x="394080" y="0"/>
                </a:moveTo>
                <a:lnTo>
                  <a:pt x="0" y="0"/>
                </a:lnTo>
                <a:lnTo>
                  <a:pt x="266319" y="175244"/>
                </a:lnTo>
                <a:lnTo>
                  <a:pt x="394080" y="0"/>
                </a:lnTo>
                <a:close/>
              </a:path>
            </a:pathLst>
          </a:custGeom>
          <a:solidFill>
            <a:srgbClr val="D26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774685" y="5965007"/>
            <a:ext cx="1369695" cy="232410"/>
          </a:xfrm>
          <a:custGeom>
            <a:avLst/>
            <a:gdLst/>
            <a:ahLst/>
            <a:cxnLst/>
            <a:rect l="l" t="t" r="r" b="b"/>
            <a:pathLst>
              <a:path w="1369695" h="232410">
                <a:moveTo>
                  <a:pt x="0" y="232096"/>
                </a:moveTo>
                <a:lnTo>
                  <a:pt x="1369314" y="232096"/>
                </a:lnTo>
                <a:lnTo>
                  <a:pt x="1369314" y="0"/>
                </a:lnTo>
                <a:lnTo>
                  <a:pt x="0" y="0"/>
                </a:lnTo>
                <a:lnTo>
                  <a:pt x="0" y="232096"/>
                </a:lnTo>
                <a:close/>
              </a:path>
            </a:pathLst>
          </a:custGeom>
          <a:solidFill>
            <a:srgbClr val="C6D2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774685" y="6603263"/>
            <a:ext cx="1369695" cy="256540"/>
          </a:xfrm>
          <a:custGeom>
            <a:avLst/>
            <a:gdLst/>
            <a:ahLst/>
            <a:cxnLst/>
            <a:rect l="l" t="t" r="r" b="b"/>
            <a:pathLst>
              <a:path w="1369695" h="256540">
                <a:moveTo>
                  <a:pt x="0" y="256258"/>
                </a:moveTo>
                <a:lnTo>
                  <a:pt x="1369314" y="256258"/>
                </a:lnTo>
                <a:lnTo>
                  <a:pt x="1369314" y="0"/>
                </a:lnTo>
                <a:lnTo>
                  <a:pt x="0" y="0"/>
                </a:lnTo>
                <a:lnTo>
                  <a:pt x="0" y="256258"/>
                </a:lnTo>
                <a:close/>
              </a:path>
            </a:pathLst>
          </a:custGeom>
          <a:solidFill>
            <a:srgbClr val="C6D2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106411" y="5965012"/>
            <a:ext cx="671195" cy="894715"/>
          </a:xfrm>
          <a:custGeom>
            <a:avLst/>
            <a:gdLst/>
            <a:ahLst/>
            <a:cxnLst/>
            <a:rect l="l" t="t" r="r" b="b"/>
            <a:pathLst>
              <a:path w="671195" h="894715">
                <a:moveTo>
                  <a:pt x="670941" y="0"/>
                </a:moveTo>
                <a:lnTo>
                  <a:pt x="0" y="894593"/>
                </a:lnTo>
                <a:lnTo>
                  <a:pt x="670941" y="894593"/>
                </a:lnTo>
                <a:lnTo>
                  <a:pt x="670941" y="0"/>
                </a:lnTo>
                <a:close/>
              </a:path>
            </a:pathLst>
          </a:custGeom>
          <a:solidFill>
            <a:srgbClr val="C6D2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248017" y="6197104"/>
            <a:ext cx="1896110" cy="406400"/>
          </a:xfrm>
          <a:custGeom>
            <a:avLst/>
            <a:gdLst/>
            <a:ahLst/>
            <a:cxnLst/>
            <a:rect l="l" t="t" r="r" b="b"/>
            <a:pathLst>
              <a:path w="1896109" h="406400">
                <a:moveTo>
                  <a:pt x="0" y="406158"/>
                </a:moveTo>
                <a:lnTo>
                  <a:pt x="1895982" y="406158"/>
                </a:lnTo>
                <a:lnTo>
                  <a:pt x="1895982" y="0"/>
                </a:lnTo>
                <a:lnTo>
                  <a:pt x="0" y="0"/>
                </a:lnTo>
                <a:lnTo>
                  <a:pt x="0" y="406158"/>
                </a:lnTo>
                <a:close/>
              </a:path>
            </a:pathLst>
          </a:custGeom>
          <a:solidFill>
            <a:srgbClr val="FF9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949820" y="6197079"/>
            <a:ext cx="304800" cy="406400"/>
          </a:xfrm>
          <a:custGeom>
            <a:avLst/>
            <a:gdLst/>
            <a:ahLst/>
            <a:cxnLst/>
            <a:rect l="l" t="t" r="r" b="b"/>
            <a:pathLst>
              <a:path w="304800" h="406400">
                <a:moveTo>
                  <a:pt x="304546" y="0"/>
                </a:moveTo>
                <a:lnTo>
                  <a:pt x="0" y="406171"/>
                </a:lnTo>
                <a:lnTo>
                  <a:pt x="304546" y="406171"/>
                </a:lnTo>
                <a:lnTo>
                  <a:pt x="304546" y="0"/>
                </a:lnTo>
                <a:close/>
              </a:path>
            </a:pathLst>
          </a:custGeom>
          <a:solidFill>
            <a:srgbClr val="FF9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1" y="669747"/>
            <a:ext cx="630428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31190">
              <a:lnSpc>
                <a:spcPct val="100000"/>
              </a:lnSpc>
              <a:spcBef>
                <a:spcPts val="105"/>
              </a:spcBef>
            </a:pPr>
            <a:r>
              <a:rPr dirty="0"/>
              <a:t>獎助生</a:t>
            </a:r>
            <a:r>
              <a:rPr dirty="0">
                <a:solidFill>
                  <a:srgbClr val="FFFF00"/>
                </a:solidFill>
              </a:rPr>
              <a:t>加保商業保險</a:t>
            </a:r>
          </a:p>
        </p:txBody>
      </p:sp>
      <p:sp>
        <p:nvSpPr>
          <p:cNvPr id="13" name="object 13"/>
          <p:cNvSpPr/>
          <p:nvPr/>
        </p:nvSpPr>
        <p:spPr>
          <a:xfrm>
            <a:off x="4710684" y="4053332"/>
            <a:ext cx="2844165" cy="0"/>
          </a:xfrm>
          <a:custGeom>
            <a:avLst/>
            <a:gdLst/>
            <a:ahLst/>
            <a:cxnLst/>
            <a:rect l="l" t="t" r="r" b="b"/>
            <a:pathLst>
              <a:path w="2844165">
                <a:moveTo>
                  <a:pt x="0" y="0"/>
                </a:moveTo>
                <a:lnTo>
                  <a:pt x="2843784" y="0"/>
                </a:lnTo>
              </a:path>
            </a:pathLst>
          </a:custGeom>
          <a:ln w="16763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30200" y="2757297"/>
            <a:ext cx="8307705" cy="172656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469900" marR="5080" indent="-457200" algn="just">
              <a:lnSpc>
                <a:spcPct val="99600"/>
              </a:lnSpc>
              <a:spcBef>
                <a:spcPts val="110"/>
              </a:spcBef>
              <a:buClr>
                <a:srgbClr val="C6D2E6"/>
              </a:buClr>
              <a:buFont typeface="Wingdings"/>
              <a:buChar char=""/>
              <a:tabLst>
                <a:tab pos="470534" algn="l"/>
              </a:tabLst>
            </a:pPr>
            <a:r>
              <a:rPr sz="2800" spc="5" dirty="0">
                <a:latin typeface="Noto Sans Mono CJK JP Regular"/>
                <a:cs typeface="Noto Sans Mono CJK JP Regular"/>
              </a:rPr>
              <a:t>針</a:t>
            </a:r>
            <a:r>
              <a:rPr sz="2800" spc="-10" dirty="0">
                <a:latin typeface="Noto Sans Mono CJK JP Regular"/>
                <a:cs typeface="Noto Sans Mono CJK JP Regular"/>
              </a:rPr>
              <a:t>對</a:t>
            </a:r>
            <a:r>
              <a:rPr sz="2800" spc="-5" dirty="0">
                <a:solidFill>
                  <a:srgbClr val="C00000"/>
                </a:solidFill>
                <a:latin typeface="Noto Sans Mono CJK JP Regular"/>
                <a:cs typeface="Noto Sans Mono CJK JP Regular"/>
              </a:rPr>
              <a:t>各類</a:t>
            </a:r>
            <a:r>
              <a:rPr sz="2800" spc="10" dirty="0">
                <a:solidFill>
                  <a:srgbClr val="C00000"/>
                </a:solidFill>
                <a:latin typeface="Noto Sans Mono CJK JP Regular"/>
                <a:cs typeface="Noto Sans Mono CJK JP Regular"/>
              </a:rPr>
              <a:t>獎</a:t>
            </a:r>
            <a:r>
              <a:rPr sz="2800" spc="-5" dirty="0">
                <a:solidFill>
                  <a:srgbClr val="C00000"/>
                </a:solidFill>
                <a:latin typeface="Noto Sans Mono CJK JP Regular"/>
                <a:cs typeface="Noto Sans Mono CJK JP Regular"/>
              </a:rPr>
              <a:t>助</a:t>
            </a:r>
            <a:r>
              <a:rPr sz="2800" spc="-10" dirty="0">
                <a:solidFill>
                  <a:srgbClr val="C00000"/>
                </a:solidFill>
                <a:latin typeface="Noto Sans Mono CJK JP Regular"/>
                <a:cs typeface="Noto Sans Mono CJK JP Regular"/>
              </a:rPr>
              <a:t>生</a:t>
            </a:r>
            <a:r>
              <a:rPr sz="2800" spc="-5" dirty="0">
                <a:latin typeface="Noto Sans Mono CJK JP Regular"/>
                <a:cs typeface="Noto Sans Mono CJK JP Regular"/>
              </a:rPr>
              <a:t>從</a:t>
            </a:r>
            <a:r>
              <a:rPr sz="2800" spc="5" dirty="0">
                <a:latin typeface="Noto Sans Mono CJK JP Regular"/>
                <a:cs typeface="Noto Sans Mono CJK JP Regular"/>
              </a:rPr>
              <a:t>事</a:t>
            </a:r>
            <a:r>
              <a:rPr sz="2800" spc="-5" dirty="0">
                <a:latin typeface="Noto Sans Mono CJK JP Regular"/>
                <a:cs typeface="Noto Sans Mono CJK JP Regular"/>
              </a:rPr>
              <a:t>相關研</a:t>
            </a:r>
            <a:r>
              <a:rPr sz="2800" spc="10" dirty="0">
                <a:latin typeface="Noto Sans Mono CJK JP Regular"/>
                <a:cs typeface="Noto Sans Mono CJK JP Regular"/>
              </a:rPr>
              <a:t>究</a:t>
            </a:r>
            <a:r>
              <a:rPr sz="2800" spc="-5" dirty="0">
                <a:latin typeface="Noto Sans Mono CJK JP Regular"/>
                <a:cs typeface="Noto Sans Mono CJK JP Regular"/>
              </a:rPr>
              <a:t>、教學</a:t>
            </a:r>
            <a:r>
              <a:rPr sz="2800" spc="10" dirty="0">
                <a:latin typeface="Noto Sans Mono CJK JP Regular"/>
                <a:cs typeface="Noto Sans Mono CJK JP Regular"/>
              </a:rPr>
              <a:t>或</a:t>
            </a:r>
            <a:r>
              <a:rPr sz="2800" spc="-5" dirty="0">
                <a:latin typeface="Noto Sans Mono CJK JP Regular"/>
                <a:cs typeface="Noto Sans Mono CJK JP Regular"/>
              </a:rPr>
              <a:t>服務等</a:t>
            </a:r>
            <a:r>
              <a:rPr sz="2800" spc="10" dirty="0">
                <a:latin typeface="Noto Sans Mono CJK JP Regular"/>
                <a:cs typeface="Noto Sans Mono CJK JP Regular"/>
              </a:rPr>
              <a:t>活</a:t>
            </a:r>
            <a:r>
              <a:rPr sz="2800" spc="-5" dirty="0">
                <a:latin typeface="Noto Sans Mono CJK JP Regular"/>
                <a:cs typeface="Noto Sans Mono CJK JP Regular"/>
              </a:rPr>
              <a:t>動 </a:t>
            </a:r>
            <a:r>
              <a:rPr sz="2800" dirty="0" err="1">
                <a:latin typeface="Noto Sans Mono CJK JP Regular"/>
                <a:cs typeface="Noto Sans Mono CJK JP Regular"/>
              </a:rPr>
              <a:t>期</a:t>
            </a:r>
            <a:r>
              <a:rPr sz="2800" spc="-5" dirty="0" err="1">
                <a:latin typeface="Noto Sans Mono CJK JP Regular"/>
                <a:cs typeface="Noto Sans Mono CJK JP Regular"/>
              </a:rPr>
              <a:t>間，除</a:t>
            </a:r>
            <a:r>
              <a:rPr sz="2800" dirty="0" err="1">
                <a:latin typeface="Noto Sans Mono CJK JP Regular"/>
                <a:cs typeface="Noto Sans Mono CJK JP Regular"/>
              </a:rPr>
              <a:t>原</a:t>
            </a:r>
            <a:r>
              <a:rPr sz="2800" spc="-5" dirty="0" err="1">
                <a:latin typeface="Noto Sans Mono CJK JP Regular"/>
                <a:cs typeface="Noto Sans Mono CJK JP Regular"/>
              </a:rPr>
              <a:t>有學生</a:t>
            </a:r>
            <a:r>
              <a:rPr sz="2800" dirty="0" err="1">
                <a:latin typeface="Noto Sans Mono CJK JP Regular"/>
                <a:cs typeface="Noto Sans Mono CJK JP Regular"/>
              </a:rPr>
              <a:t>團</a:t>
            </a:r>
            <a:r>
              <a:rPr sz="2800" spc="-5" dirty="0" err="1">
                <a:latin typeface="Noto Sans Mono CJK JP Regular"/>
                <a:cs typeface="Noto Sans Mono CJK JP Regular"/>
              </a:rPr>
              <a:t>體保險</a:t>
            </a:r>
            <a:r>
              <a:rPr sz="2800" dirty="0" err="1">
                <a:latin typeface="Noto Sans Mono CJK JP Regular"/>
                <a:cs typeface="Noto Sans Mono CJK JP Regular"/>
              </a:rPr>
              <a:t>外</a:t>
            </a:r>
            <a:r>
              <a:rPr sz="2800" spc="-20" dirty="0" err="1">
                <a:latin typeface="Noto Sans Mono CJK JP Regular"/>
                <a:cs typeface="Noto Sans Mono CJK JP Regular"/>
              </a:rPr>
              <a:t>，</a:t>
            </a:r>
            <a:r>
              <a:rPr sz="2800" spc="-10" dirty="0" err="1">
                <a:solidFill>
                  <a:srgbClr val="C00000"/>
                </a:solidFill>
                <a:latin typeface="Noto Sans Mono CJK JP Regular"/>
                <a:cs typeface="Noto Sans Mono CJK JP Regular"/>
              </a:rPr>
              <a:t>應</a:t>
            </a:r>
            <a:r>
              <a:rPr sz="2800" spc="-5" dirty="0" err="1">
                <a:latin typeface="Noto Sans Mono CJK JP Regular"/>
                <a:cs typeface="Noto Sans Mono CJK JP Regular"/>
              </a:rPr>
              <a:t>參</a:t>
            </a:r>
            <a:r>
              <a:rPr sz="2800" dirty="0" err="1">
                <a:latin typeface="Noto Sans Mono CJK JP Regular"/>
                <a:cs typeface="Noto Sans Mono CJK JP Regular"/>
              </a:rPr>
              <a:t>照</a:t>
            </a:r>
            <a:r>
              <a:rPr sz="2800" spc="-5" dirty="0" err="1">
                <a:latin typeface="Noto Sans Mono CJK JP Regular"/>
                <a:cs typeface="Noto Sans Mono CJK JP Regular"/>
              </a:rPr>
              <a:t>勞動基</a:t>
            </a:r>
            <a:r>
              <a:rPr sz="2800" dirty="0" err="1">
                <a:latin typeface="Noto Sans Mono CJK JP Regular"/>
                <a:cs typeface="Noto Sans Mono CJK JP Regular"/>
              </a:rPr>
              <a:t>準</a:t>
            </a:r>
            <a:r>
              <a:rPr sz="2800" spc="-5" dirty="0" err="1">
                <a:latin typeface="Noto Sans Mono CJK JP Regular"/>
                <a:cs typeface="Noto Sans Mono CJK JP Regular"/>
              </a:rPr>
              <a:t>法</a:t>
            </a:r>
            <a:r>
              <a:rPr sz="2800" spc="-5" dirty="0">
                <a:latin typeface="Noto Sans Mono CJK JP Regular"/>
                <a:cs typeface="Noto Sans Mono CJK JP Regular"/>
              </a:rPr>
              <a:t> </a:t>
            </a:r>
            <a:r>
              <a:rPr sz="2800" spc="5" dirty="0" err="1" smtClean="0">
                <a:latin typeface="Noto Sans Mono CJK JP Regular"/>
                <a:cs typeface="Noto Sans Mono CJK JP Regular"/>
              </a:rPr>
              <a:t>規</a:t>
            </a:r>
            <a:r>
              <a:rPr sz="2800" spc="-5" dirty="0" err="1" smtClean="0">
                <a:latin typeface="Noto Sans Mono CJK JP Regular"/>
                <a:cs typeface="Noto Sans Mono CJK JP Regular"/>
              </a:rPr>
              <a:t>定職業</a:t>
            </a:r>
            <a:r>
              <a:rPr sz="2800" spc="10" dirty="0" err="1" smtClean="0">
                <a:latin typeface="Noto Sans Mono CJK JP Regular"/>
                <a:cs typeface="Noto Sans Mono CJK JP Regular"/>
              </a:rPr>
              <a:t>災</a:t>
            </a:r>
            <a:r>
              <a:rPr sz="2800" spc="-5" dirty="0" err="1" smtClean="0">
                <a:latin typeface="Noto Sans Mono CJK JP Regular"/>
                <a:cs typeface="Noto Sans Mono CJK JP Regular"/>
              </a:rPr>
              <a:t>害補償</a:t>
            </a:r>
            <a:r>
              <a:rPr sz="2800" spc="10" dirty="0" err="1" smtClean="0">
                <a:latin typeface="Noto Sans Mono CJK JP Regular"/>
                <a:cs typeface="Noto Sans Mono CJK JP Regular"/>
              </a:rPr>
              <a:t>額</a:t>
            </a:r>
            <a:r>
              <a:rPr sz="2800" spc="-5" dirty="0" err="1" smtClean="0">
                <a:latin typeface="Noto Sans Mono CJK JP Regular"/>
                <a:cs typeface="Noto Sans Mono CJK JP Regular"/>
              </a:rPr>
              <a:t>度</a:t>
            </a:r>
            <a:r>
              <a:rPr sz="2800" spc="-15" dirty="0" err="1" smtClean="0">
                <a:latin typeface="Noto Sans Mono CJK JP Regular"/>
                <a:cs typeface="Noto Sans Mono CJK JP Regular"/>
              </a:rPr>
              <a:t>以</a:t>
            </a:r>
            <a:r>
              <a:rPr sz="2800" spc="-5" dirty="0" err="1" smtClean="0">
                <a:solidFill>
                  <a:srgbClr val="C00000"/>
                </a:solidFill>
                <a:latin typeface="Noto Sans Mono CJK JP Regular"/>
                <a:cs typeface="Noto Sans Mono CJK JP Regular"/>
              </a:rPr>
              <a:t>加</a:t>
            </a:r>
            <a:r>
              <a:rPr sz="2800" spc="5" dirty="0" err="1" smtClean="0">
                <a:solidFill>
                  <a:srgbClr val="C00000"/>
                </a:solidFill>
                <a:latin typeface="Noto Sans Mono CJK JP Regular"/>
                <a:cs typeface="Noto Sans Mono CJK JP Regular"/>
              </a:rPr>
              <a:t>保</a:t>
            </a:r>
            <a:r>
              <a:rPr sz="2800" spc="-5" dirty="0" err="1" smtClean="0">
                <a:solidFill>
                  <a:srgbClr val="C00000"/>
                </a:solidFill>
                <a:latin typeface="Noto Sans Mono CJK JP Regular"/>
                <a:cs typeface="Noto Sans Mono CJK JP Regular"/>
              </a:rPr>
              <a:t>商業保</a:t>
            </a:r>
            <a:r>
              <a:rPr sz="2800" spc="10" dirty="0" err="1" smtClean="0">
                <a:solidFill>
                  <a:srgbClr val="C00000"/>
                </a:solidFill>
                <a:latin typeface="Noto Sans Mono CJK JP Regular"/>
                <a:cs typeface="Noto Sans Mono CJK JP Regular"/>
              </a:rPr>
              <a:t>險</a:t>
            </a:r>
            <a:r>
              <a:rPr sz="2800" spc="-5" dirty="0" err="1" smtClean="0">
                <a:solidFill>
                  <a:srgbClr val="C00000"/>
                </a:solidFill>
                <a:latin typeface="Noto Sans Mono CJK JP Regular"/>
                <a:cs typeface="Noto Sans Mono CJK JP Regular"/>
              </a:rPr>
              <a:t>方</a:t>
            </a:r>
            <a:r>
              <a:rPr sz="2800" spc="-15" dirty="0" err="1" smtClean="0">
                <a:solidFill>
                  <a:srgbClr val="C00000"/>
                </a:solidFill>
                <a:latin typeface="Noto Sans Mono CJK JP Regular"/>
                <a:cs typeface="Noto Sans Mono CJK JP Regular"/>
              </a:rPr>
              <a:t>式</a:t>
            </a:r>
            <a:r>
              <a:rPr sz="2800" spc="-5" dirty="0" err="1" smtClean="0">
                <a:solidFill>
                  <a:srgbClr val="C00000"/>
                </a:solidFill>
                <a:latin typeface="Noto Sans Mono CJK JP Regular"/>
                <a:cs typeface="Noto Sans Mono CJK JP Regular"/>
              </a:rPr>
              <a:t>增</a:t>
            </a:r>
            <a:r>
              <a:rPr sz="2800" spc="5" dirty="0" err="1" smtClean="0">
                <a:solidFill>
                  <a:srgbClr val="C00000"/>
                </a:solidFill>
                <a:latin typeface="Noto Sans Mono CJK JP Regular"/>
                <a:cs typeface="Noto Sans Mono CJK JP Regular"/>
              </a:rPr>
              <a:t>加</a:t>
            </a:r>
            <a:r>
              <a:rPr sz="2800" spc="-5" dirty="0" err="1" smtClean="0">
                <a:solidFill>
                  <a:srgbClr val="C00000"/>
                </a:solidFill>
                <a:latin typeface="Noto Sans Mono CJK JP Regular"/>
                <a:cs typeface="Noto Sans Mono CJK JP Regular"/>
              </a:rPr>
              <a:t>其</a:t>
            </a:r>
            <a:r>
              <a:rPr sz="2800" spc="5" dirty="0" err="1" smtClean="0">
                <a:solidFill>
                  <a:srgbClr val="C00000"/>
                </a:solidFill>
                <a:latin typeface="Noto Sans Mono CJK JP Regular"/>
                <a:cs typeface="Noto Sans Mono CJK JP Regular"/>
              </a:rPr>
              <a:t>保</a:t>
            </a:r>
            <a:r>
              <a:rPr sz="2800" spc="-10" dirty="0" err="1" smtClean="0">
                <a:solidFill>
                  <a:srgbClr val="C00000"/>
                </a:solidFill>
                <a:latin typeface="Noto Sans Mono CJK JP Regular"/>
                <a:cs typeface="Noto Sans Mono CJK JP Regular"/>
              </a:rPr>
              <a:t>障</a:t>
            </a:r>
            <a:r>
              <a:rPr sz="2800" spc="-5" dirty="0" err="1" smtClean="0">
                <a:solidFill>
                  <a:srgbClr val="C00000"/>
                </a:solidFill>
                <a:latin typeface="Noto Sans Mono CJK JP Regular"/>
                <a:cs typeface="Noto Sans Mono CJK JP Regular"/>
              </a:rPr>
              <a:t>範</a:t>
            </a:r>
            <a:r>
              <a:rPr sz="2800" spc="-10" dirty="0" err="1" smtClean="0">
                <a:solidFill>
                  <a:srgbClr val="C00000"/>
                </a:solidFill>
                <a:latin typeface="Noto Sans Mono CJK JP Regular"/>
                <a:cs typeface="Noto Sans Mono CJK JP Regular"/>
              </a:rPr>
              <a:t>圍</a:t>
            </a:r>
            <a:r>
              <a:rPr sz="2800" spc="-5" dirty="0">
                <a:latin typeface="Noto Sans Mono CJK JP Regular"/>
                <a:cs typeface="Noto Sans Mono CJK JP Regular"/>
              </a:rPr>
              <a:t>。</a:t>
            </a:r>
            <a:endParaRPr sz="2800" dirty="0">
              <a:latin typeface="Noto Sans Mono CJK JP Regular"/>
              <a:cs typeface="Noto Sans Mono CJK JP Regular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15" name="object 15"/>
          <p:cNvSpPr txBox="1"/>
          <p:nvPr/>
        </p:nvSpPr>
        <p:spPr>
          <a:xfrm>
            <a:off x="1" y="126"/>
            <a:ext cx="5434330" cy="508000"/>
          </a:xfrm>
          <a:prstGeom prst="rect">
            <a:avLst/>
          </a:prstGeom>
          <a:solidFill>
            <a:srgbClr val="C6D2E6"/>
          </a:solidFill>
        </p:spPr>
        <p:txBody>
          <a:bodyPr vert="horz" wrap="square" lIns="0" tIns="57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1500">
              <a:latin typeface="Times New Roman"/>
              <a:cs typeface="Times New Roman"/>
            </a:endParaRPr>
          </a:p>
          <a:p>
            <a:pPr marL="558800">
              <a:lnSpc>
                <a:spcPct val="100000"/>
              </a:lnSpc>
            </a:pPr>
            <a:r>
              <a:rPr sz="1400" spc="10" dirty="0">
                <a:latin typeface="Noto Sans Mono CJK JP Regular"/>
                <a:cs typeface="Noto Sans Mono CJK JP Regular"/>
              </a:rPr>
              <a:t>專科</a:t>
            </a:r>
            <a:r>
              <a:rPr sz="1400" dirty="0">
                <a:latin typeface="Noto Sans Mono CJK JP Regular"/>
                <a:cs typeface="Noto Sans Mono CJK JP Regular"/>
              </a:rPr>
              <a:t>以上</a:t>
            </a:r>
            <a:r>
              <a:rPr sz="1400" spc="-15" dirty="0">
                <a:latin typeface="Noto Sans Mono CJK JP Regular"/>
                <a:cs typeface="Noto Sans Mono CJK JP Regular"/>
              </a:rPr>
              <a:t>學</a:t>
            </a:r>
            <a:r>
              <a:rPr sz="1400" dirty="0">
                <a:latin typeface="Noto Sans Mono CJK JP Regular"/>
                <a:cs typeface="Noto Sans Mono CJK JP Regular"/>
              </a:rPr>
              <a:t>校獎</a:t>
            </a:r>
            <a:r>
              <a:rPr sz="1400" spc="-15" dirty="0">
                <a:latin typeface="Noto Sans Mono CJK JP Regular"/>
                <a:cs typeface="Noto Sans Mono CJK JP Regular"/>
              </a:rPr>
              <a:t>助</a:t>
            </a:r>
            <a:r>
              <a:rPr sz="1400" dirty="0">
                <a:latin typeface="Noto Sans Mono CJK JP Regular"/>
                <a:cs typeface="Noto Sans Mono CJK JP Regular"/>
              </a:rPr>
              <a:t>生權</a:t>
            </a:r>
            <a:r>
              <a:rPr sz="1400" spc="-15" dirty="0">
                <a:latin typeface="Noto Sans Mono CJK JP Regular"/>
                <a:cs typeface="Noto Sans Mono CJK JP Regular"/>
              </a:rPr>
              <a:t>益</a:t>
            </a:r>
            <a:r>
              <a:rPr sz="1400" dirty="0">
                <a:latin typeface="Noto Sans Mono CJK JP Regular"/>
                <a:cs typeface="Noto Sans Mono CJK JP Regular"/>
              </a:rPr>
              <a:t>保障</a:t>
            </a:r>
            <a:r>
              <a:rPr sz="1400" spc="-15" dirty="0">
                <a:latin typeface="Noto Sans Mono CJK JP Regular"/>
                <a:cs typeface="Noto Sans Mono CJK JP Regular"/>
              </a:rPr>
              <a:t>處</a:t>
            </a:r>
            <a:r>
              <a:rPr sz="1400" dirty="0">
                <a:latin typeface="Noto Sans Mono CJK JP Regular"/>
                <a:cs typeface="Noto Sans Mono CJK JP Regular"/>
              </a:rPr>
              <a:t>理原則</a:t>
            </a:r>
            <a:r>
              <a:rPr sz="1400" spc="-434" dirty="0">
                <a:latin typeface="Noto Sans Mono CJK JP Regular"/>
                <a:cs typeface="Noto Sans Mono CJK JP Regular"/>
              </a:rPr>
              <a:t> </a:t>
            </a:r>
            <a:r>
              <a:rPr sz="1400" spc="10" dirty="0">
                <a:latin typeface="Noto Sans Mono CJK JP Regular"/>
                <a:cs typeface="Noto Sans Mono CJK JP Regular"/>
              </a:rPr>
              <a:t>第八條</a:t>
            </a:r>
            <a:endParaRPr sz="1400">
              <a:latin typeface="Noto Sans Mono CJK JP Regular"/>
              <a:cs typeface="Noto Sans Mono CJK JP Regular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" y="126"/>
            <a:ext cx="5434330" cy="508000"/>
          </a:xfrm>
          <a:custGeom>
            <a:avLst/>
            <a:gdLst/>
            <a:ahLst/>
            <a:cxnLst/>
            <a:rect l="l" t="t" r="r" b="b"/>
            <a:pathLst>
              <a:path w="5434330" h="508000">
                <a:moveTo>
                  <a:pt x="0" y="507974"/>
                </a:moveTo>
                <a:lnTo>
                  <a:pt x="5434330" y="507974"/>
                </a:lnTo>
                <a:lnTo>
                  <a:pt x="5434330" y="0"/>
                </a:lnTo>
                <a:lnTo>
                  <a:pt x="0" y="0"/>
                </a:lnTo>
                <a:lnTo>
                  <a:pt x="0" y="507974"/>
                </a:lnTo>
                <a:close/>
              </a:path>
            </a:pathLst>
          </a:custGeom>
          <a:solidFill>
            <a:srgbClr val="C6D2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" y="1537334"/>
            <a:ext cx="5434330" cy="233045"/>
          </a:xfrm>
          <a:custGeom>
            <a:avLst/>
            <a:gdLst/>
            <a:ahLst/>
            <a:cxnLst/>
            <a:rect l="l" t="t" r="r" b="b"/>
            <a:pathLst>
              <a:path w="5434330" h="233044">
                <a:moveTo>
                  <a:pt x="0" y="232917"/>
                </a:moveTo>
                <a:lnTo>
                  <a:pt x="5434330" y="232917"/>
                </a:lnTo>
                <a:lnTo>
                  <a:pt x="5434330" y="0"/>
                </a:lnTo>
                <a:lnTo>
                  <a:pt x="0" y="0"/>
                </a:lnTo>
                <a:lnTo>
                  <a:pt x="0" y="232917"/>
                </a:lnTo>
                <a:close/>
              </a:path>
            </a:pathLst>
          </a:custGeom>
          <a:solidFill>
            <a:srgbClr val="C6D2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28869" y="0"/>
            <a:ext cx="1327785" cy="1770380"/>
          </a:xfrm>
          <a:custGeom>
            <a:avLst/>
            <a:gdLst/>
            <a:ahLst/>
            <a:cxnLst/>
            <a:rect l="l" t="t" r="r" b="b"/>
            <a:pathLst>
              <a:path w="1327784" h="1770380">
                <a:moveTo>
                  <a:pt x="1327277" y="0"/>
                </a:moveTo>
                <a:lnTo>
                  <a:pt x="0" y="0"/>
                </a:lnTo>
                <a:lnTo>
                  <a:pt x="0" y="1770252"/>
                </a:lnTo>
                <a:lnTo>
                  <a:pt x="1327277" y="0"/>
                </a:lnTo>
                <a:close/>
              </a:path>
            </a:pathLst>
          </a:custGeom>
          <a:solidFill>
            <a:srgbClr val="C6D2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-2" y="508101"/>
            <a:ext cx="6304280" cy="1029335"/>
          </a:xfrm>
          <a:custGeom>
            <a:avLst/>
            <a:gdLst/>
            <a:ahLst/>
            <a:cxnLst/>
            <a:rect l="l" t="t" r="r" b="b"/>
            <a:pathLst>
              <a:path w="6304280" h="1029335">
                <a:moveTo>
                  <a:pt x="0" y="1029233"/>
                </a:moveTo>
                <a:lnTo>
                  <a:pt x="6303899" y="1029233"/>
                </a:lnTo>
                <a:lnTo>
                  <a:pt x="6303899" y="0"/>
                </a:lnTo>
                <a:lnTo>
                  <a:pt x="0" y="0"/>
                </a:lnTo>
                <a:lnTo>
                  <a:pt x="0" y="1029233"/>
                </a:lnTo>
                <a:close/>
              </a:path>
            </a:pathLst>
          </a:custGeom>
          <a:solidFill>
            <a:srgbClr val="3E52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300723" y="508126"/>
            <a:ext cx="772160" cy="1029335"/>
          </a:xfrm>
          <a:custGeom>
            <a:avLst/>
            <a:gdLst/>
            <a:ahLst/>
            <a:cxnLst/>
            <a:rect l="l" t="t" r="r" b="b"/>
            <a:pathLst>
              <a:path w="772159" h="1029335">
                <a:moveTo>
                  <a:pt x="771651" y="0"/>
                </a:moveTo>
                <a:lnTo>
                  <a:pt x="0" y="0"/>
                </a:lnTo>
                <a:lnTo>
                  <a:pt x="0" y="1029208"/>
                </a:lnTo>
                <a:lnTo>
                  <a:pt x="771651" y="0"/>
                </a:lnTo>
                <a:close/>
              </a:path>
            </a:pathLst>
          </a:custGeom>
          <a:solidFill>
            <a:srgbClr val="3E52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946900" y="6599301"/>
            <a:ext cx="394335" cy="175260"/>
          </a:xfrm>
          <a:custGeom>
            <a:avLst/>
            <a:gdLst/>
            <a:ahLst/>
            <a:cxnLst/>
            <a:rect l="l" t="t" r="r" b="b"/>
            <a:pathLst>
              <a:path w="394334" h="175259">
                <a:moveTo>
                  <a:pt x="394080" y="0"/>
                </a:moveTo>
                <a:lnTo>
                  <a:pt x="0" y="0"/>
                </a:lnTo>
                <a:lnTo>
                  <a:pt x="266319" y="175244"/>
                </a:lnTo>
                <a:lnTo>
                  <a:pt x="394080" y="0"/>
                </a:lnTo>
                <a:close/>
              </a:path>
            </a:pathLst>
          </a:custGeom>
          <a:solidFill>
            <a:srgbClr val="D26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774685" y="5965007"/>
            <a:ext cx="1369695" cy="232410"/>
          </a:xfrm>
          <a:custGeom>
            <a:avLst/>
            <a:gdLst/>
            <a:ahLst/>
            <a:cxnLst/>
            <a:rect l="l" t="t" r="r" b="b"/>
            <a:pathLst>
              <a:path w="1369695" h="232410">
                <a:moveTo>
                  <a:pt x="0" y="232096"/>
                </a:moveTo>
                <a:lnTo>
                  <a:pt x="1369314" y="232096"/>
                </a:lnTo>
                <a:lnTo>
                  <a:pt x="1369314" y="0"/>
                </a:lnTo>
                <a:lnTo>
                  <a:pt x="0" y="0"/>
                </a:lnTo>
                <a:lnTo>
                  <a:pt x="0" y="232096"/>
                </a:lnTo>
                <a:close/>
              </a:path>
            </a:pathLst>
          </a:custGeom>
          <a:solidFill>
            <a:srgbClr val="C6D2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774685" y="6603263"/>
            <a:ext cx="1369695" cy="256540"/>
          </a:xfrm>
          <a:custGeom>
            <a:avLst/>
            <a:gdLst/>
            <a:ahLst/>
            <a:cxnLst/>
            <a:rect l="l" t="t" r="r" b="b"/>
            <a:pathLst>
              <a:path w="1369695" h="256540">
                <a:moveTo>
                  <a:pt x="0" y="256258"/>
                </a:moveTo>
                <a:lnTo>
                  <a:pt x="1369314" y="256258"/>
                </a:lnTo>
                <a:lnTo>
                  <a:pt x="1369314" y="0"/>
                </a:lnTo>
                <a:lnTo>
                  <a:pt x="0" y="0"/>
                </a:lnTo>
                <a:lnTo>
                  <a:pt x="0" y="256258"/>
                </a:lnTo>
                <a:close/>
              </a:path>
            </a:pathLst>
          </a:custGeom>
          <a:solidFill>
            <a:srgbClr val="C6D2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106411" y="5965012"/>
            <a:ext cx="671195" cy="894715"/>
          </a:xfrm>
          <a:custGeom>
            <a:avLst/>
            <a:gdLst/>
            <a:ahLst/>
            <a:cxnLst/>
            <a:rect l="l" t="t" r="r" b="b"/>
            <a:pathLst>
              <a:path w="671195" h="894715">
                <a:moveTo>
                  <a:pt x="670941" y="0"/>
                </a:moveTo>
                <a:lnTo>
                  <a:pt x="0" y="894593"/>
                </a:lnTo>
                <a:lnTo>
                  <a:pt x="670941" y="894593"/>
                </a:lnTo>
                <a:lnTo>
                  <a:pt x="670941" y="0"/>
                </a:lnTo>
                <a:close/>
              </a:path>
            </a:pathLst>
          </a:custGeom>
          <a:solidFill>
            <a:srgbClr val="C6D2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248017" y="6197104"/>
            <a:ext cx="1896110" cy="406400"/>
          </a:xfrm>
          <a:custGeom>
            <a:avLst/>
            <a:gdLst/>
            <a:ahLst/>
            <a:cxnLst/>
            <a:rect l="l" t="t" r="r" b="b"/>
            <a:pathLst>
              <a:path w="1896109" h="406400">
                <a:moveTo>
                  <a:pt x="0" y="406158"/>
                </a:moveTo>
                <a:lnTo>
                  <a:pt x="1895982" y="406158"/>
                </a:lnTo>
                <a:lnTo>
                  <a:pt x="1895982" y="0"/>
                </a:lnTo>
                <a:lnTo>
                  <a:pt x="0" y="0"/>
                </a:lnTo>
                <a:lnTo>
                  <a:pt x="0" y="406158"/>
                </a:lnTo>
                <a:close/>
              </a:path>
            </a:pathLst>
          </a:custGeom>
          <a:solidFill>
            <a:srgbClr val="FF9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949820" y="6197079"/>
            <a:ext cx="304800" cy="406400"/>
          </a:xfrm>
          <a:custGeom>
            <a:avLst/>
            <a:gdLst/>
            <a:ahLst/>
            <a:cxnLst/>
            <a:rect l="l" t="t" r="r" b="b"/>
            <a:pathLst>
              <a:path w="304800" h="406400">
                <a:moveTo>
                  <a:pt x="304546" y="0"/>
                </a:moveTo>
                <a:lnTo>
                  <a:pt x="0" y="406171"/>
                </a:lnTo>
                <a:lnTo>
                  <a:pt x="304546" y="406171"/>
                </a:lnTo>
                <a:lnTo>
                  <a:pt x="304546" y="0"/>
                </a:lnTo>
                <a:close/>
              </a:path>
            </a:pathLst>
          </a:custGeom>
          <a:solidFill>
            <a:srgbClr val="FF9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1" y="703274"/>
            <a:ext cx="630428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0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教育部目前對於加保的措施</a:t>
            </a:r>
            <a:endParaRPr sz="4000"/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14" name="object 14"/>
          <p:cNvSpPr txBox="1"/>
          <p:nvPr/>
        </p:nvSpPr>
        <p:spPr>
          <a:xfrm>
            <a:off x="618540" y="2123389"/>
            <a:ext cx="1802764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solidFill>
                  <a:srgbClr val="C00000"/>
                </a:solidFill>
                <a:latin typeface="Noto Sans Mono CJK JP Regular"/>
                <a:cs typeface="Noto Sans Mono CJK JP Regular"/>
              </a:rPr>
              <a:t>團</a:t>
            </a:r>
            <a:r>
              <a:rPr sz="2800" spc="-5" dirty="0">
                <a:solidFill>
                  <a:srgbClr val="C00000"/>
                </a:solidFill>
                <a:latin typeface="Noto Sans Mono CJK JP Regular"/>
                <a:cs typeface="Noto Sans Mono CJK JP Regular"/>
              </a:rPr>
              <a:t>體保</a:t>
            </a:r>
            <a:r>
              <a:rPr sz="2800" spc="-10" dirty="0">
                <a:solidFill>
                  <a:srgbClr val="C00000"/>
                </a:solidFill>
                <a:latin typeface="Noto Sans Mono CJK JP Regular"/>
                <a:cs typeface="Noto Sans Mono CJK JP Regular"/>
              </a:rPr>
              <a:t>險</a:t>
            </a:r>
            <a:r>
              <a:rPr sz="2800" spc="-5" dirty="0">
                <a:solidFill>
                  <a:srgbClr val="253147"/>
                </a:solidFill>
                <a:latin typeface="Noto Sans Mono CJK JP Regular"/>
                <a:cs typeface="Noto Sans Mono CJK JP Regular"/>
              </a:rPr>
              <a:t>：</a:t>
            </a:r>
            <a:endParaRPr sz="2800">
              <a:latin typeface="Noto Sans Mono CJK JP Regular"/>
              <a:cs typeface="Noto Sans Mono CJK JP Regular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18540" y="2551328"/>
            <a:ext cx="2970530" cy="1132205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95"/>
              </a:spcBef>
              <a:buClr>
                <a:srgbClr val="C6D2E6"/>
              </a:buClr>
              <a:buFont typeface="Wingdings"/>
              <a:buChar char=""/>
              <a:tabLst>
                <a:tab pos="469265" algn="l"/>
                <a:tab pos="469900" algn="l"/>
              </a:tabLst>
            </a:pPr>
            <a:r>
              <a:rPr sz="2800" dirty="0">
                <a:solidFill>
                  <a:srgbClr val="006FC0"/>
                </a:solidFill>
                <a:latin typeface="Noto Sans Mono CJK JP Regular"/>
                <a:cs typeface="Noto Sans Mono CJK JP Regular"/>
              </a:rPr>
              <a:t>科</a:t>
            </a:r>
            <a:r>
              <a:rPr sz="2800" spc="-5" dirty="0">
                <a:solidFill>
                  <a:srgbClr val="006FC0"/>
                </a:solidFill>
                <a:latin typeface="Noto Sans Mono CJK JP Regular"/>
                <a:cs typeface="Noto Sans Mono CJK JP Regular"/>
              </a:rPr>
              <a:t>技部補</a:t>
            </a:r>
            <a:r>
              <a:rPr sz="2800" dirty="0">
                <a:solidFill>
                  <a:srgbClr val="006FC0"/>
                </a:solidFill>
                <a:latin typeface="Noto Sans Mono CJK JP Regular"/>
                <a:cs typeface="Noto Sans Mono CJK JP Regular"/>
              </a:rPr>
              <a:t>助</a:t>
            </a:r>
            <a:r>
              <a:rPr sz="2800" spc="-5" dirty="0">
                <a:solidFill>
                  <a:srgbClr val="006FC0"/>
                </a:solidFill>
                <a:latin typeface="Noto Sans Mono CJK JP Regular"/>
                <a:cs typeface="Noto Sans Mono CJK JP Regular"/>
              </a:rPr>
              <a:t>計畫</a:t>
            </a:r>
            <a:endParaRPr sz="2800">
              <a:latin typeface="Noto Sans Mono CJK JP Regular"/>
              <a:cs typeface="Noto Sans Mono CJK JP Regular"/>
            </a:endParaRPr>
          </a:p>
          <a:p>
            <a:pPr marL="469900" indent="-457200">
              <a:lnSpc>
                <a:spcPct val="100000"/>
              </a:lnSpc>
              <a:spcBef>
                <a:spcPts val="994"/>
              </a:spcBef>
              <a:buClr>
                <a:srgbClr val="C6D2E6"/>
              </a:buClr>
              <a:buFont typeface="Wingdings"/>
              <a:buChar char=""/>
              <a:tabLst>
                <a:tab pos="469265" algn="l"/>
                <a:tab pos="469900" algn="l"/>
              </a:tabLst>
            </a:pPr>
            <a:r>
              <a:rPr sz="2800" dirty="0">
                <a:solidFill>
                  <a:srgbClr val="006FC0"/>
                </a:solidFill>
                <a:latin typeface="Noto Sans Mono CJK JP Regular"/>
                <a:cs typeface="Noto Sans Mono CJK JP Regular"/>
              </a:rPr>
              <a:t>教</a:t>
            </a:r>
            <a:r>
              <a:rPr sz="2800" spc="-5" dirty="0">
                <a:solidFill>
                  <a:srgbClr val="006FC0"/>
                </a:solidFill>
                <a:latin typeface="Noto Sans Mono CJK JP Regular"/>
                <a:cs typeface="Noto Sans Mono CJK JP Regular"/>
              </a:rPr>
              <a:t>育部補</a:t>
            </a:r>
            <a:r>
              <a:rPr sz="2800" dirty="0">
                <a:solidFill>
                  <a:srgbClr val="006FC0"/>
                </a:solidFill>
                <a:latin typeface="Noto Sans Mono CJK JP Regular"/>
                <a:cs typeface="Noto Sans Mono CJK JP Regular"/>
              </a:rPr>
              <a:t>助</a:t>
            </a:r>
            <a:r>
              <a:rPr sz="2800" spc="-5" dirty="0">
                <a:solidFill>
                  <a:srgbClr val="006FC0"/>
                </a:solidFill>
                <a:latin typeface="Noto Sans Mono CJK JP Regular"/>
                <a:cs typeface="Noto Sans Mono CJK JP Regular"/>
              </a:rPr>
              <a:t>計畫</a:t>
            </a:r>
            <a:endParaRPr sz="2800">
              <a:latin typeface="Noto Sans Mono CJK JP Regular"/>
              <a:cs typeface="Noto Sans Mono CJK JP Regular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715258" y="2946603"/>
            <a:ext cx="48793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006FC0"/>
                </a:solidFill>
                <a:latin typeface="Wingdings"/>
                <a:cs typeface="Wingdings"/>
              </a:rPr>
              <a:t></a:t>
            </a:r>
            <a:r>
              <a:rPr sz="2800" b="1" spc="-47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800" spc="250" dirty="0">
                <a:solidFill>
                  <a:srgbClr val="006FC0"/>
                </a:solidFill>
                <a:latin typeface="Noto Sans Mono CJK JP Regular"/>
                <a:cs typeface="Noto Sans Mono CJK JP Regular"/>
              </a:rPr>
              <a:t>教育</a:t>
            </a:r>
            <a:r>
              <a:rPr sz="2800" spc="240" dirty="0">
                <a:solidFill>
                  <a:srgbClr val="006FC0"/>
                </a:solidFill>
                <a:latin typeface="Noto Sans Mono CJK JP Regular"/>
                <a:cs typeface="Noto Sans Mono CJK JP Regular"/>
              </a:rPr>
              <a:t>部目</a:t>
            </a:r>
            <a:r>
              <a:rPr sz="2800" spc="250" dirty="0">
                <a:solidFill>
                  <a:srgbClr val="006FC0"/>
                </a:solidFill>
                <a:latin typeface="Noto Sans Mono CJK JP Regular"/>
                <a:cs typeface="Noto Sans Mono CJK JP Regular"/>
              </a:rPr>
              <a:t>前</a:t>
            </a:r>
            <a:r>
              <a:rPr sz="2800" spc="240" dirty="0">
                <a:solidFill>
                  <a:srgbClr val="006FC0"/>
                </a:solidFill>
                <a:latin typeface="Noto Sans Mono CJK JP Regular"/>
                <a:cs typeface="Noto Sans Mono CJK JP Regular"/>
              </a:rPr>
              <a:t>可審核補</a:t>
            </a:r>
            <a:r>
              <a:rPr sz="2800" spc="280" dirty="0">
                <a:solidFill>
                  <a:srgbClr val="006FC0"/>
                </a:solidFill>
                <a:latin typeface="Noto Sans Mono CJK JP Regular"/>
                <a:cs typeface="Noto Sans Mono CJK JP Regular"/>
              </a:rPr>
              <a:t>助</a:t>
            </a:r>
            <a:r>
              <a:rPr sz="2800" b="1" spc="430" dirty="0">
                <a:solidFill>
                  <a:srgbClr val="C00000"/>
                </a:solidFill>
                <a:latin typeface="Trebuchet MS"/>
                <a:cs typeface="Trebuchet MS"/>
              </a:rPr>
              <a:t>*</a:t>
            </a:r>
            <a:r>
              <a:rPr sz="2800" spc="-5" dirty="0">
                <a:solidFill>
                  <a:srgbClr val="006FC0"/>
                </a:solidFill>
                <a:latin typeface="Noto Sans Mono CJK JP Regular"/>
                <a:cs typeface="Noto Sans Mono CJK JP Regular"/>
              </a:rPr>
              <a:t>。</a:t>
            </a:r>
            <a:endParaRPr sz="2800">
              <a:latin typeface="Noto Sans Mono CJK JP Regular"/>
              <a:cs typeface="Noto Sans Mono CJK JP Regular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18540" y="3868673"/>
            <a:ext cx="7846059" cy="217431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latin typeface="Noto Sans Mono CJK JP Regular"/>
                <a:cs typeface="Noto Sans Mono CJK JP Regular"/>
              </a:rPr>
              <a:t>惟</a:t>
            </a:r>
            <a:r>
              <a:rPr sz="2800" spc="-5" dirty="0">
                <a:latin typeface="Noto Sans Mono CJK JP Regular"/>
                <a:cs typeface="Noto Sans Mono CJK JP Regular"/>
              </a:rPr>
              <a:t>教育部</a:t>
            </a:r>
            <a:r>
              <a:rPr sz="2800" dirty="0">
                <a:latin typeface="Noto Sans Mono CJK JP Regular"/>
                <a:cs typeface="Noto Sans Mono CJK JP Regular"/>
              </a:rPr>
              <a:t>以</a:t>
            </a:r>
            <a:r>
              <a:rPr sz="2800" spc="-5" dirty="0">
                <a:latin typeface="Noto Sans Mono CJK JP Regular"/>
                <a:cs typeface="Noto Sans Mono CJK JP Regular"/>
              </a:rPr>
              <a:t>外的委</a:t>
            </a:r>
            <a:r>
              <a:rPr sz="2800" spc="15" dirty="0">
                <a:latin typeface="Noto Sans Mono CJK JP Regular"/>
                <a:cs typeface="Noto Sans Mono CJK JP Regular"/>
              </a:rPr>
              <a:t>辦</a:t>
            </a:r>
            <a:r>
              <a:rPr sz="2800" spc="-5" dirty="0">
                <a:latin typeface="Noto Sans Mono CJK JP Regular"/>
                <a:cs typeface="Noto Sans Mono CJK JP Regular"/>
              </a:rPr>
              <a:t>計畫，</a:t>
            </a:r>
            <a:r>
              <a:rPr sz="2800" dirty="0">
                <a:latin typeface="Noto Sans Mono CJK JP Regular"/>
                <a:cs typeface="Noto Sans Mono CJK JP Regular"/>
              </a:rPr>
              <a:t>其</a:t>
            </a:r>
            <a:r>
              <a:rPr sz="2800" spc="-5" dirty="0">
                <a:latin typeface="Noto Sans Mono CJK JP Regular"/>
                <a:cs typeface="Noto Sans Mono CJK JP Regular"/>
              </a:rPr>
              <a:t>保費須</a:t>
            </a:r>
            <a:r>
              <a:rPr sz="2800" dirty="0">
                <a:latin typeface="Noto Sans Mono CJK JP Regular"/>
                <a:cs typeface="Noto Sans Mono CJK JP Regular"/>
              </a:rPr>
              <a:t>由</a:t>
            </a:r>
            <a:r>
              <a:rPr sz="2800" spc="-5" dirty="0">
                <a:latin typeface="Noto Sans Mono CJK JP Regular"/>
                <a:cs typeface="Noto Sans Mono CJK JP Regular"/>
              </a:rPr>
              <a:t>各該計</a:t>
            </a:r>
            <a:r>
              <a:rPr sz="2800" dirty="0">
                <a:latin typeface="Noto Sans Mono CJK JP Regular"/>
                <a:cs typeface="Noto Sans Mono CJK JP Regular"/>
              </a:rPr>
              <a:t>畫</a:t>
            </a:r>
            <a:r>
              <a:rPr sz="2800" spc="-5" dirty="0">
                <a:latin typeface="Noto Sans Mono CJK JP Regular"/>
                <a:cs typeface="Noto Sans Mono CJK JP Regular"/>
              </a:rPr>
              <a:t>經 </a:t>
            </a:r>
            <a:r>
              <a:rPr sz="2800" dirty="0">
                <a:latin typeface="Noto Sans Mono CJK JP Regular"/>
                <a:cs typeface="Noto Sans Mono CJK JP Regular"/>
              </a:rPr>
              <a:t>費</a:t>
            </a:r>
            <a:r>
              <a:rPr sz="2800" spc="-5" dirty="0">
                <a:latin typeface="Noto Sans Mono CJK JP Regular"/>
                <a:cs typeface="Noto Sans Mono CJK JP Regular"/>
              </a:rPr>
              <a:t>支應，教育部</a:t>
            </a:r>
            <a:r>
              <a:rPr sz="2800" spc="-10" dirty="0">
                <a:latin typeface="Noto Sans Mono CJK JP Regular"/>
                <a:cs typeface="Noto Sans Mono CJK JP Regular"/>
              </a:rPr>
              <a:t>不</a:t>
            </a:r>
            <a:r>
              <a:rPr sz="2800" dirty="0">
                <a:latin typeface="Noto Sans Mono CJK JP Regular"/>
                <a:cs typeface="Noto Sans Mono CJK JP Regular"/>
              </a:rPr>
              <a:t>予</a:t>
            </a:r>
            <a:r>
              <a:rPr sz="2800" spc="-10" dirty="0">
                <a:latin typeface="Noto Sans Mono CJK JP Regular"/>
                <a:cs typeface="Noto Sans Mono CJK JP Regular"/>
              </a:rPr>
              <a:t>補助</a:t>
            </a:r>
            <a:r>
              <a:rPr sz="2800" spc="-5" dirty="0">
                <a:latin typeface="Noto Sans Mono CJK JP Regular"/>
                <a:cs typeface="Noto Sans Mono CJK JP Regular"/>
              </a:rPr>
              <a:t>。</a:t>
            </a:r>
            <a:endParaRPr sz="2800" dirty="0">
              <a:latin typeface="Noto Sans Mono CJK JP Regular"/>
              <a:cs typeface="Noto Sans Mono CJK JP Regular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850" dirty="0">
              <a:latin typeface="Times New Roman"/>
              <a:cs typeface="Times New Roman"/>
            </a:endParaRPr>
          </a:p>
          <a:p>
            <a:pPr marL="271780" indent="-259079">
              <a:lnSpc>
                <a:spcPct val="100000"/>
              </a:lnSpc>
              <a:buClr>
                <a:srgbClr val="C00000"/>
              </a:buClr>
              <a:buFont typeface="Arial"/>
              <a:buChar char="*"/>
              <a:tabLst>
                <a:tab pos="271780" algn="l"/>
              </a:tabLst>
            </a:pPr>
            <a:r>
              <a:rPr sz="2800" dirty="0">
                <a:latin typeface="Noto Sans Mono CJK JP Regular"/>
                <a:cs typeface="Noto Sans Mono CJK JP Regular"/>
              </a:rPr>
              <a:t>若教育部</a:t>
            </a:r>
            <a:r>
              <a:rPr sz="2800" spc="-5" dirty="0">
                <a:latin typeface="Noto Sans Mono CJK JP Regular"/>
                <a:cs typeface="Noto Sans Mono CJK JP Regular"/>
              </a:rPr>
              <a:t>審</a:t>
            </a:r>
            <a:r>
              <a:rPr sz="2800" dirty="0">
                <a:latin typeface="Noto Sans Mono CJK JP Regular"/>
                <a:cs typeface="Noto Sans Mono CJK JP Regular"/>
              </a:rPr>
              <a:t>定</a:t>
            </a:r>
            <a:r>
              <a:rPr sz="2800" spc="-5" dirty="0">
                <a:latin typeface="Noto Sans Mono CJK JP Regular"/>
                <a:cs typeface="Noto Sans Mono CJK JP Regular"/>
              </a:rPr>
              <a:t>未通</a:t>
            </a:r>
            <a:r>
              <a:rPr sz="2800" dirty="0">
                <a:latin typeface="Noto Sans Mono CJK JP Regular"/>
                <a:cs typeface="Noto Sans Mono CJK JP Regular"/>
              </a:rPr>
              <a:t>過</a:t>
            </a:r>
            <a:r>
              <a:rPr sz="2800" spc="20" dirty="0">
                <a:latin typeface="Noto Sans Mono CJK JP Regular"/>
                <a:cs typeface="Noto Sans Mono CJK JP Regular"/>
              </a:rPr>
              <a:t>，</a:t>
            </a:r>
            <a:r>
              <a:rPr sz="2800" spc="-5" dirty="0">
                <a:latin typeface="Noto Sans Mono CJK JP Regular"/>
                <a:cs typeface="Noto Sans Mono CJK JP Regular"/>
              </a:rPr>
              <a:t>仍</a:t>
            </a:r>
            <a:r>
              <a:rPr sz="2800" dirty="0">
                <a:latin typeface="Noto Sans Mono CJK JP Regular"/>
                <a:cs typeface="Noto Sans Mono CJK JP Regular"/>
              </a:rPr>
              <a:t>須</a:t>
            </a:r>
            <a:r>
              <a:rPr sz="2800" spc="-5" dirty="0">
                <a:latin typeface="Noto Sans Mono CJK JP Regular"/>
                <a:cs typeface="Noto Sans Mono CJK JP Regular"/>
              </a:rPr>
              <a:t>由主</a:t>
            </a:r>
            <a:r>
              <a:rPr sz="2800" dirty="0">
                <a:latin typeface="Noto Sans Mono CJK JP Regular"/>
                <a:cs typeface="Noto Sans Mono CJK JP Regular"/>
              </a:rPr>
              <a:t>持</a:t>
            </a:r>
            <a:r>
              <a:rPr sz="2800" spc="-5" dirty="0">
                <a:latin typeface="Noto Sans Mono CJK JP Regular"/>
                <a:cs typeface="Noto Sans Mono CJK JP Regular"/>
              </a:rPr>
              <a:t>人自</a:t>
            </a:r>
            <a:r>
              <a:rPr sz="2800" spc="15" dirty="0">
                <a:latin typeface="Noto Sans Mono CJK JP Regular"/>
                <a:cs typeface="Noto Sans Mono CJK JP Regular"/>
              </a:rPr>
              <a:t>付</a:t>
            </a:r>
            <a:r>
              <a:rPr sz="2800" spc="-5" dirty="0">
                <a:latin typeface="Noto Sans Mono CJK JP Regular"/>
                <a:cs typeface="Noto Sans Mono CJK JP Regular"/>
              </a:rPr>
              <a:t>。</a:t>
            </a:r>
            <a:endParaRPr sz="2800" dirty="0">
              <a:latin typeface="Noto Sans Mono CJK JP Regular"/>
              <a:cs typeface="Noto Sans Mono CJK JP Regular"/>
            </a:endParaRPr>
          </a:p>
          <a:p>
            <a:r>
              <a:rPr sz="2800" dirty="0" err="1" smtClean="0">
                <a:latin typeface="Noto Sans Mono CJK JP Regular"/>
                <a:cs typeface="Noto Sans Mono CJK JP Regular"/>
              </a:rPr>
              <a:t>須向</a:t>
            </a:r>
            <a:r>
              <a:rPr lang="zh-TW" altLang="en-US" sz="2800" dirty="0"/>
              <a:t>新光</a:t>
            </a:r>
            <a:r>
              <a:rPr lang="zh-TW" altLang="en-US" sz="2800" dirty="0" smtClean="0"/>
              <a:t>產物保險</a:t>
            </a:r>
            <a:r>
              <a:rPr lang="zh-TW" altLang="en-US" sz="2800" dirty="0"/>
              <a:t>股份有限公司</a:t>
            </a:r>
            <a:r>
              <a:rPr sz="2800" dirty="0" err="1" smtClean="0">
                <a:latin typeface="Noto Sans Mono CJK JP Regular"/>
                <a:cs typeface="Noto Sans Mono CJK JP Regular"/>
              </a:rPr>
              <a:t>投</a:t>
            </a:r>
            <a:r>
              <a:rPr sz="2800" spc="-5" dirty="0" err="1" smtClean="0">
                <a:latin typeface="Noto Sans Mono CJK JP Regular"/>
                <a:cs typeface="Noto Sans Mono CJK JP Regular"/>
              </a:rPr>
              <a:t>保</a:t>
            </a:r>
            <a:r>
              <a:rPr sz="2800" spc="-5" dirty="0">
                <a:latin typeface="Noto Sans Mono CJK JP Regular"/>
                <a:cs typeface="Noto Sans Mono CJK JP Regular"/>
              </a:rPr>
              <a:t>。</a:t>
            </a:r>
            <a:endParaRPr sz="2800" dirty="0">
              <a:latin typeface="Noto Sans Mono CJK JP Regular"/>
              <a:cs typeface="Noto Sans Mono CJK JP Regular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" y="126"/>
            <a:ext cx="5434330" cy="508000"/>
          </a:xfrm>
          <a:custGeom>
            <a:avLst/>
            <a:gdLst/>
            <a:ahLst/>
            <a:cxnLst/>
            <a:rect l="l" t="t" r="r" b="b"/>
            <a:pathLst>
              <a:path w="5434330" h="508000">
                <a:moveTo>
                  <a:pt x="0" y="507974"/>
                </a:moveTo>
                <a:lnTo>
                  <a:pt x="5434330" y="507974"/>
                </a:lnTo>
                <a:lnTo>
                  <a:pt x="5434330" y="0"/>
                </a:lnTo>
                <a:lnTo>
                  <a:pt x="0" y="0"/>
                </a:lnTo>
                <a:lnTo>
                  <a:pt x="0" y="507974"/>
                </a:lnTo>
                <a:close/>
              </a:path>
            </a:pathLst>
          </a:custGeom>
          <a:solidFill>
            <a:srgbClr val="C6D2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" y="1537334"/>
            <a:ext cx="5434330" cy="233045"/>
          </a:xfrm>
          <a:custGeom>
            <a:avLst/>
            <a:gdLst/>
            <a:ahLst/>
            <a:cxnLst/>
            <a:rect l="l" t="t" r="r" b="b"/>
            <a:pathLst>
              <a:path w="5434330" h="233044">
                <a:moveTo>
                  <a:pt x="0" y="232917"/>
                </a:moveTo>
                <a:lnTo>
                  <a:pt x="5434330" y="232917"/>
                </a:lnTo>
                <a:lnTo>
                  <a:pt x="5434330" y="0"/>
                </a:lnTo>
                <a:lnTo>
                  <a:pt x="0" y="0"/>
                </a:lnTo>
                <a:lnTo>
                  <a:pt x="0" y="232917"/>
                </a:lnTo>
                <a:close/>
              </a:path>
            </a:pathLst>
          </a:custGeom>
          <a:solidFill>
            <a:srgbClr val="C6D2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28869" y="0"/>
            <a:ext cx="1327785" cy="1770380"/>
          </a:xfrm>
          <a:custGeom>
            <a:avLst/>
            <a:gdLst/>
            <a:ahLst/>
            <a:cxnLst/>
            <a:rect l="l" t="t" r="r" b="b"/>
            <a:pathLst>
              <a:path w="1327784" h="1770380">
                <a:moveTo>
                  <a:pt x="1327277" y="0"/>
                </a:moveTo>
                <a:lnTo>
                  <a:pt x="0" y="0"/>
                </a:lnTo>
                <a:lnTo>
                  <a:pt x="0" y="1770252"/>
                </a:lnTo>
                <a:lnTo>
                  <a:pt x="1327277" y="0"/>
                </a:lnTo>
                <a:close/>
              </a:path>
            </a:pathLst>
          </a:custGeom>
          <a:solidFill>
            <a:srgbClr val="C6D2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-2" y="508101"/>
            <a:ext cx="6304280" cy="1029335"/>
          </a:xfrm>
          <a:custGeom>
            <a:avLst/>
            <a:gdLst/>
            <a:ahLst/>
            <a:cxnLst/>
            <a:rect l="l" t="t" r="r" b="b"/>
            <a:pathLst>
              <a:path w="6304280" h="1029335">
                <a:moveTo>
                  <a:pt x="0" y="1029233"/>
                </a:moveTo>
                <a:lnTo>
                  <a:pt x="6303899" y="1029233"/>
                </a:lnTo>
                <a:lnTo>
                  <a:pt x="6303899" y="0"/>
                </a:lnTo>
                <a:lnTo>
                  <a:pt x="0" y="0"/>
                </a:lnTo>
                <a:lnTo>
                  <a:pt x="0" y="1029233"/>
                </a:lnTo>
                <a:close/>
              </a:path>
            </a:pathLst>
          </a:custGeom>
          <a:solidFill>
            <a:srgbClr val="3E52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300723" y="508126"/>
            <a:ext cx="772160" cy="1029335"/>
          </a:xfrm>
          <a:custGeom>
            <a:avLst/>
            <a:gdLst/>
            <a:ahLst/>
            <a:cxnLst/>
            <a:rect l="l" t="t" r="r" b="b"/>
            <a:pathLst>
              <a:path w="772159" h="1029335">
                <a:moveTo>
                  <a:pt x="771651" y="0"/>
                </a:moveTo>
                <a:lnTo>
                  <a:pt x="0" y="0"/>
                </a:lnTo>
                <a:lnTo>
                  <a:pt x="0" y="1029208"/>
                </a:lnTo>
                <a:lnTo>
                  <a:pt x="771651" y="0"/>
                </a:lnTo>
                <a:close/>
              </a:path>
            </a:pathLst>
          </a:custGeom>
          <a:solidFill>
            <a:srgbClr val="3E52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946900" y="6599301"/>
            <a:ext cx="394335" cy="175260"/>
          </a:xfrm>
          <a:custGeom>
            <a:avLst/>
            <a:gdLst/>
            <a:ahLst/>
            <a:cxnLst/>
            <a:rect l="l" t="t" r="r" b="b"/>
            <a:pathLst>
              <a:path w="394334" h="175259">
                <a:moveTo>
                  <a:pt x="394080" y="0"/>
                </a:moveTo>
                <a:lnTo>
                  <a:pt x="0" y="0"/>
                </a:lnTo>
                <a:lnTo>
                  <a:pt x="266319" y="175244"/>
                </a:lnTo>
                <a:lnTo>
                  <a:pt x="394080" y="0"/>
                </a:lnTo>
                <a:close/>
              </a:path>
            </a:pathLst>
          </a:custGeom>
          <a:solidFill>
            <a:srgbClr val="D26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774685" y="5965007"/>
            <a:ext cx="1369695" cy="232410"/>
          </a:xfrm>
          <a:custGeom>
            <a:avLst/>
            <a:gdLst/>
            <a:ahLst/>
            <a:cxnLst/>
            <a:rect l="l" t="t" r="r" b="b"/>
            <a:pathLst>
              <a:path w="1369695" h="232410">
                <a:moveTo>
                  <a:pt x="0" y="232096"/>
                </a:moveTo>
                <a:lnTo>
                  <a:pt x="1369314" y="232096"/>
                </a:lnTo>
                <a:lnTo>
                  <a:pt x="1369314" y="0"/>
                </a:lnTo>
                <a:lnTo>
                  <a:pt x="0" y="0"/>
                </a:lnTo>
                <a:lnTo>
                  <a:pt x="0" y="232096"/>
                </a:lnTo>
                <a:close/>
              </a:path>
            </a:pathLst>
          </a:custGeom>
          <a:solidFill>
            <a:srgbClr val="C6D2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774685" y="6603263"/>
            <a:ext cx="1369695" cy="256540"/>
          </a:xfrm>
          <a:custGeom>
            <a:avLst/>
            <a:gdLst/>
            <a:ahLst/>
            <a:cxnLst/>
            <a:rect l="l" t="t" r="r" b="b"/>
            <a:pathLst>
              <a:path w="1369695" h="256540">
                <a:moveTo>
                  <a:pt x="0" y="256258"/>
                </a:moveTo>
                <a:lnTo>
                  <a:pt x="1369314" y="256258"/>
                </a:lnTo>
                <a:lnTo>
                  <a:pt x="1369314" y="0"/>
                </a:lnTo>
                <a:lnTo>
                  <a:pt x="0" y="0"/>
                </a:lnTo>
                <a:lnTo>
                  <a:pt x="0" y="256258"/>
                </a:lnTo>
                <a:close/>
              </a:path>
            </a:pathLst>
          </a:custGeom>
          <a:solidFill>
            <a:srgbClr val="C6D2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106411" y="5965012"/>
            <a:ext cx="671195" cy="894715"/>
          </a:xfrm>
          <a:custGeom>
            <a:avLst/>
            <a:gdLst/>
            <a:ahLst/>
            <a:cxnLst/>
            <a:rect l="l" t="t" r="r" b="b"/>
            <a:pathLst>
              <a:path w="671195" h="894715">
                <a:moveTo>
                  <a:pt x="670941" y="0"/>
                </a:moveTo>
                <a:lnTo>
                  <a:pt x="0" y="894593"/>
                </a:lnTo>
                <a:lnTo>
                  <a:pt x="670941" y="894593"/>
                </a:lnTo>
                <a:lnTo>
                  <a:pt x="670941" y="0"/>
                </a:lnTo>
                <a:close/>
              </a:path>
            </a:pathLst>
          </a:custGeom>
          <a:solidFill>
            <a:srgbClr val="C6D2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248017" y="6197104"/>
            <a:ext cx="1896110" cy="406400"/>
          </a:xfrm>
          <a:custGeom>
            <a:avLst/>
            <a:gdLst/>
            <a:ahLst/>
            <a:cxnLst/>
            <a:rect l="l" t="t" r="r" b="b"/>
            <a:pathLst>
              <a:path w="1896109" h="406400">
                <a:moveTo>
                  <a:pt x="0" y="406158"/>
                </a:moveTo>
                <a:lnTo>
                  <a:pt x="1895982" y="406158"/>
                </a:lnTo>
                <a:lnTo>
                  <a:pt x="1895982" y="0"/>
                </a:lnTo>
                <a:lnTo>
                  <a:pt x="0" y="0"/>
                </a:lnTo>
                <a:lnTo>
                  <a:pt x="0" y="406158"/>
                </a:lnTo>
                <a:close/>
              </a:path>
            </a:pathLst>
          </a:custGeom>
          <a:solidFill>
            <a:srgbClr val="FF9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949820" y="6197079"/>
            <a:ext cx="304800" cy="406400"/>
          </a:xfrm>
          <a:custGeom>
            <a:avLst/>
            <a:gdLst/>
            <a:ahLst/>
            <a:cxnLst/>
            <a:rect l="l" t="t" r="r" b="b"/>
            <a:pathLst>
              <a:path w="304800" h="406400">
                <a:moveTo>
                  <a:pt x="304546" y="0"/>
                </a:moveTo>
                <a:lnTo>
                  <a:pt x="0" y="406171"/>
                </a:lnTo>
                <a:lnTo>
                  <a:pt x="304546" y="406171"/>
                </a:lnTo>
                <a:lnTo>
                  <a:pt x="304546" y="0"/>
                </a:lnTo>
                <a:close/>
              </a:path>
            </a:pathLst>
          </a:custGeom>
          <a:solidFill>
            <a:srgbClr val="FF9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1" y="717295"/>
            <a:ext cx="6304280" cy="6051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905510">
              <a:lnSpc>
                <a:spcPct val="100000"/>
              </a:lnSpc>
              <a:spcBef>
                <a:spcPts val="105"/>
              </a:spcBef>
            </a:pPr>
            <a:r>
              <a:rPr sz="3800" dirty="0"/>
              <a:t>團體保險之規範</a:t>
            </a:r>
            <a:endParaRPr sz="3800"/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  <p:sp>
        <p:nvSpPr>
          <p:cNvPr id="14" name="object 14"/>
          <p:cNvSpPr txBox="1"/>
          <p:nvPr/>
        </p:nvSpPr>
        <p:spPr>
          <a:xfrm>
            <a:off x="402437" y="2270505"/>
            <a:ext cx="8103870" cy="24493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marR="193675" indent="-457200">
              <a:lnSpc>
                <a:spcPct val="100000"/>
              </a:lnSpc>
              <a:spcBef>
                <a:spcPts val="100"/>
              </a:spcBef>
              <a:buClr>
                <a:srgbClr val="C6D2E6"/>
              </a:buClr>
              <a:buFont typeface="Wingdings"/>
              <a:buChar char=""/>
              <a:tabLst>
                <a:tab pos="469265" algn="l"/>
                <a:tab pos="469900" algn="l"/>
              </a:tabLst>
            </a:pPr>
            <a:r>
              <a:rPr sz="3000" dirty="0">
                <a:latin typeface="Noto Sans Mono CJK JP Regular"/>
                <a:cs typeface="Noto Sans Mono CJK JP Regular"/>
              </a:rPr>
              <a:t>一張保單不能少</a:t>
            </a:r>
            <a:r>
              <a:rPr sz="3000" spc="5" dirty="0">
                <a:latin typeface="Noto Sans Mono CJK JP Regular"/>
                <a:cs typeface="Noto Sans Mono CJK JP Regular"/>
              </a:rPr>
              <a:t>於</a:t>
            </a:r>
            <a:r>
              <a:rPr sz="3000" spc="-150" dirty="0">
                <a:latin typeface="Arial"/>
                <a:cs typeface="Arial"/>
              </a:rPr>
              <a:t>5</a:t>
            </a:r>
            <a:r>
              <a:rPr sz="3000" dirty="0">
                <a:latin typeface="Noto Sans Mono CJK JP Regular"/>
                <a:cs typeface="Noto Sans Mono CJK JP Regular"/>
              </a:rPr>
              <a:t>人，同張保單投保期間需 </a:t>
            </a:r>
            <a:r>
              <a:rPr sz="3000" spc="-5" dirty="0" err="1">
                <a:latin typeface="Noto Sans Mono CJK JP Regular"/>
                <a:cs typeface="Noto Sans Mono CJK JP Regular"/>
              </a:rPr>
              <a:t>相同</a:t>
            </a:r>
            <a:r>
              <a:rPr sz="3000" spc="-5" dirty="0" smtClean="0">
                <a:latin typeface="Noto Sans Mono CJK JP Regular"/>
                <a:cs typeface="Noto Sans Mono CJK JP Regular"/>
              </a:rPr>
              <a:t>。</a:t>
            </a:r>
            <a:r>
              <a:rPr lang="en-US" altLang="zh-TW" sz="3000" spc="-5" dirty="0" smtClean="0">
                <a:latin typeface="Noto Sans Mono CJK JP Regular"/>
                <a:cs typeface="Noto Sans Mono CJK JP Regular"/>
              </a:rPr>
              <a:t>(</a:t>
            </a:r>
            <a:r>
              <a:rPr lang="zh-TW" altLang="en-US" sz="3000" spc="-5" dirty="0" smtClean="0">
                <a:latin typeface="Noto Sans Mono CJK JP Regular"/>
                <a:cs typeface="Noto Sans Mono CJK JP Regular"/>
              </a:rPr>
              <a:t>本校作業方式以月繳為主</a:t>
            </a:r>
            <a:r>
              <a:rPr lang="en-US" altLang="zh-TW" sz="3000" spc="-5" dirty="0" smtClean="0">
                <a:latin typeface="Noto Sans Mono CJK JP Regular"/>
                <a:cs typeface="Noto Sans Mono CJK JP Regular"/>
              </a:rPr>
              <a:t>))</a:t>
            </a:r>
          </a:p>
          <a:p>
            <a:pPr marL="469900" marR="193675" indent="-457200">
              <a:lnSpc>
                <a:spcPct val="100000"/>
              </a:lnSpc>
              <a:spcBef>
                <a:spcPts val="100"/>
              </a:spcBef>
              <a:buClr>
                <a:srgbClr val="C6D2E6"/>
              </a:buClr>
              <a:buFont typeface="Wingdings"/>
              <a:buChar char=""/>
              <a:tabLst>
                <a:tab pos="469265" algn="l"/>
                <a:tab pos="469900" algn="l"/>
              </a:tabLst>
            </a:pPr>
            <a:r>
              <a:rPr sz="3000" spc="-5" dirty="0" smtClean="0">
                <a:latin typeface="Noto Sans Mono CJK JP Regular"/>
                <a:cs typeface="Noto Sans Mono CJK JP Regular"/>
              </a:rPr>
              <a:t> </a:t>
            </a:r>
            <a:r>
              <a:rPr sz="3000" dirty="0" err="1" smtClean="0">
                <a:latin typeface="Noto Sans Mono CJK JP Regular"/>
                <a:cs typeface="Noto Sans Mono CJK JP Regular"/>
              </a:rPr>
              <a:t>投保僅能自投保次日零時生效</a:t>
            </a:r>
            <a:r>
              <a:rPr sz="3000" dirty="0" err="1">
                <a:latin typeface="Noto Sans Mono CJK JP Regular"/>
                <a:cs typeface="Noto Sans Mono CJK JP Regular"/>
              </a:rPr>
              <a:t>，無</a:t>
            </a:r>
            <a:r>
              <a:rPr sz="3000" spc="5" dirty="0" err="1">
                <a:latin typeface="Noto Sans Mono CJK JP Regular"/>
                <a:cs typeface="Noto Sans Mono CJK JP Regular"/>
              </a:rPr>
              <a:t>法</a:t>
            </a:r>
            <a:r>
              <a:rPr sz="3000" dirty="0" err="1">
                <a:latin typeface="Noto Sans Mono CJK JP Regular"/>
                <a:cs typeface="Noto Sans Mono CJK JP Regular"/>
              </a:rPr>
              <a:t>追溯</a:t>
            </a:r>
            <a:r>
              <a:rPr sz="3000" dirty="0">
                <a:latin typeface="Noto Sans Mono CJK JP Regular"/>
                <a:cs typeface="Noto Sans Mono CJK JP Regular"/>
              </a:rPr>
              <a:t>。</a:t>
            </a:r>
          </a:p>
          <a:p>
            <a:pPr marL="469900" marR="5080" indent="-457200">
              <a:lnSpc>
                <a:spcPts val="3540"/>
              </a:lnSpc>
              <a:spcBef>
                <a:spcPts val="1225"/>
              </a:spcBef>
              <a:buClr>
                <a:srgbClr val="C6D2E6"/>
              </a:buClr>
              <a:buFont typeface="Wingdings"/>
              <a:buChar char=""/>
              <a:tabLst>
                <a:tab pos="469265" algn="l"/>
                <a:tab pos="469900" algn="l"/>
              </a:tabLst>
            </a:pPr>
            <a:r>
              <a:rPr sz="3000" dirty="0">
                <a:latin typeface="Noto Sans Mono CJK JP Regular"/>
                <a:cs typeface="Noto Sans Mono CJK JP Regular"/>
              </a:rPr>
              <a:t>同一學生同一時</a:t>
            </a:r>
            <a:r>
              <a:rPr sz="3000" spc="5" dirty="0">
                <a:latin typeface="Noto Sans Mono CJK JP Regular"/>
                <a:cs typeface="Noto Sans Mono CJK JP Regular"/>
              </a:rPr>
              <a:t>間</a:t>
            </a:r>
            <a:r>
              <a:rPr sz="3000" dirty="0">
                <a:latin typeface="Noto Sans Mono CJK JP Regular"/>
                <a:cs typeface="Noto Sans Mono CJK JP Regular"/>
              </a:rPr>
              <a:t>於本年度保險公司僅能參加 一項團體保險。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</TotalTime>
  <Words>208</Words>
  <Application>Microsoft Office PowerPoint</Application>
  <PresentationFormat>自訂</PresentationFormat>
  <Paragraphs>69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Office Theme</vt:lpstr>
      <vt:lpstr>PowerPoint 簡報</vt:lpstr>
      <vt:lpstr>綱要</vt:lpstr>
      <vt:lpstr>背景</vt:lpstr>
      <vt:lpstr>研究獎助生</vt:lpstr>
      <vt:lpstr>學校應確實完備下列程序要件及原則， 始得認定為歸屬學習範疇之研究獎助生</vt:lpstr>
      <vt:lpstr>學習範籌認定</vt:lpstr>
      <vt:lpstr>獎助生加保商業保險</vt:lpstr>
      <vt:lpstr>教育部目前對於加保的措施</vt:lpstr>
      <vt:lpstr>團體保險之規範</vt:lpstr>
      <vt:lpstr>其他有關加保商業保險</vt:lpstr>
      <vt:lpstr>獎助生說明會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慈濟大學 研究獎助生校內說明會</dc:title>
  <dc:creator>Cindy's computer</dc:creator>
  <cp:lastModifiedBy>user</cp:lastModifiedBy>
  <cp:revision>8</cp:revision>
  <dcterms:created xsi:type="dcterms:W3CDTF">2018-10-19T09:17:57Z</dcterms:created>
  <dcterms:modified xsi:type="dcterms:W3CDTF">2019-08-27T04:28:33Z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2017-07-07T00:00:00Z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2018-10-19T00:00:00Z</vt:filetime>
  </property>
</Properties>
</file>